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1" r:id="rId2"/>
    <p:sldId id="263" r:id="rId3"/>
    <p:sldId id="264" r:id="rId4"/>
    <p:sldId id="265" r:id="rId5"/>
    <p:sldId id="270" r:id="rId6"/>
    <p:sldId id="276" r:id="rId7"/>
    <p:sldId id="277" r:id="rId8"/>
    <p:sldId id="278" r:id="rId9"/>
    <p:sldId id="279" r:id="rId10"/>
    <p:sldId id="280" r:id="rId11"/>
    <p:sldId id="281" r:id="rId12"/>
    <p:sldId id="282" r:id="rId13"/>
    <p:sldId id="283" r:id="rId14"/>
    <p:sldId id="28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1C3F9-B1EA-4BAD-B71B-52384B74B697}" type="datetimeFigureOut">
              <a:rPr lang="en-US" smtClean="0"/>
              <a:t>4/22/2019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3E1EA7-8EF6-4C00-B147-591FAE3DAE30}" type="slidenum">
              <a:rPr lang="en-US" smtClean="0"/>
              <a:t>‹#›</a:t>
            </a:fld>
            <a:endParaRPr lang="en-US"/>
          </a:p>
        </p:txBody>
      </p:sp>
    </p:spTree>
    <p:extLst>
      <p:ext uri="{BB962C8B-B14F-4D97-AF65-F5344CB8AC3E}">
        <p14:creationId xmlns:p14="http://schemas.microsoft.com/office/powerpoint/2010/main" val="3499859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described above, the performance goal will not be met. Have the attendees look at the site summary and see which BMPs are undersized or oversized. Routing the </a:t>
            </a:r>
            <a:r>
              <a:rPr lang="en-US" dirty="0" err="1" smtClean="0"/>
              <a:t>bioretention</a:t>
            </a:r>
            <a:r>
              <a:rPr lang="en-US" dirty="0" smtClean="0"/>
              <a:t> to the infiltration will meet the performance goal.</a:t>
            </a:r>
            <a:endParaRPr lang="en-US" dirty="0"/>
          </a:p>
        </p:txBody>
      </p:sp>
      <p:sp>
        <p:nvSpPr>
          <p:cNvPr id="4" name="Slide Number Placeholder 3"/>
          <p:cNvSpPr>
            <a:spLocks noGrp="1"/>
          </p:cNvSpPr>
          <p:nvPr>
            <p:ph type="sldNum" sz="quarter" idx="10"/>
          </p:nvPr>
        </p:nvSpPr>
        <p:spPr/>
        <p:txBody>
          <a:bodyPr/>
          <a:lstStyle/>
          <a:p>
            <a:fld id="{873E1EA7-8EF6-4C00-B147-591FAE3DAE30}" type="slidenum">
              <a:rPr lang="en-US" smtClean="0"/>
              <a:t>1</a:t>
            </a:fld>
            <a:endParaRPr lang="en-US"/>
          </a:p>
        </p:txBody>
      </p:sp>
    </p:spTree>
    <p:extLst>
      <p:ext uri="{BB962C8B-B14F-4D97-AF65-F5344CB8AC3E}">
        <p14:creationId xmlns:p14="http://schemas.microsoft.com/office/powerpoint/2010/main" val="852531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calculator can be used to calculate reductions for individual BMPs, progress toward meeting a performance goal, and/or on an average annual basis. Examples:</a:t>
            </a:r>
          </a:p>
          <a:p>
            <a:pPr marL="171450" indent="-171450">
              <a:buFont typeface="Arial" panose="020B0604020202020204" pitchFamily="34" charset="0"/>
              <a:buChar char="•"/>
            </a:pPr>
            <a:r>
              <a:rPr lang="en-US" dirty="0" smtClean="0"/>
              <a:t>For a BMP, we may want to see how a specific BMP is performing</a:t>
            </a:r>
          </a:p>
          <a:p>
            <a:pPr marL="171450" indent="-171450">
              <a:buFont typeface="Arial" panose="020B0604020202020204" pitchFamily="34" charset="0"/>
              <a:buChar char="•"/>
            </a:pPr>
            <a:r>
              <a:rPr lang="en-US" dirty="0" smtClean="0"/>
              <a:t>For a performance goal – are we meeting some target, such as MIDS (1.1 inches) or the construction permit</a:t>
            </a:r>
          </a:p>
          <a:p>
            <a:pPr marL="171450" indent="-171450">
              <a:buFont typeface="Arial" panose="020B0604020202020204" pitchFamily="34" charset="0"/>
              <a:buChar char="•"/>
            </a:pPr>
            <a:r>
              <a:rPr lang="en-US" dirty="0" smtClean="0"/>
              <a:t>Annual average reduction calculations have a variety of potential uses, such as looking at reductions in TSS or P loading in response to a TMDL </a:t>
            </a:r>
          </a:p>
          <a:p>
            <a:endParaRPr lang="en-US" dirty="0"/>
          </a:p>
        </p:txBody>
      </p:sp>
      <p:sp>
        <p:nvSpPr>
          <p:cNvPr id="4" name="Slide Number Placeholder 3"/>
          <p:cNvSpPr>
            <a:spLocks noGrp="1"/>
          </p:cNvSpPr>
          <p:nvPr>
            <p:ph type="sldNum" sz="quarter" idx="10"/>
          </p:nvPr>
        </p:nvSpPr>
        <p:spPr/>
        <p:txBody>
          <a:bodyPr/>
          <a:lstStyle/>
          <a:p>
            <a:fld id="{873E1EA7-8EF6-4C00-B147-591FAE3DAE30}" type="slidenum">
              <a:rPr lang="en-US" smtClean="0"/>
              <a:t>2</a:t>
            </a:fld>
            <a:endParaRPr lang="en-US"/>
          </a:p>
        </p:txBody>
      </p:sp>
    </p:spTree>
    <p:extLst>
      <p:ext uri="{BB962C8B-B14F-4D97-AF65-F5344CB8AC3E}">
        <p14:creationId xmlns:p14="http://schemas.microsoft.com/office/powerpoint/2010/main" val="425426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calculator has three basic types of BMPs. A brief explanation of removal for each is warranted. Since later slides don’t cover ponds and wetlands, should mention the calculator assumes no volume reduction for these and these are properly sized.</a:t>
            </a:r>
          </a:p>
          <a:p>
            <a:endParaRPr lang="en-US" dirty="0"/>
          </a:p>
          <a:p>
            <a:r>
              <a:rPr lang="en-US" dirty="0" smtClean="0"/>
              <a:t>Also, this does not include the Other BMP, which can be used in a variety of ways.</a:t>
            </a:r>
            <a:endParaRPr lang="en-US" dirty="0"/>
          </a:p>
        </p:txBody>
      </p:sp>
      <p:sp>
        <p:nvSpPr>
          <p:cNvPr id="4" name="Slide Number Placeholder 3"/>
          <p:cNvSpPr>
            <a:spLocks noGrp="1"/>
          </p:cNvSpPr>
          <p:nvPr>
            <p:ph type="sldNum" sz="quarter" idx="10"/>
          </p:nvPr>
        </p:nvSpPr>
        <p:spPr/>
        <p:txBody>
          <a:bodyPr/>
          <a:lstStyle/>
          <a:p>
            <a:fld id="{873E1EA7-8EF6-4C00-B147-591FAE3DAE30}" type="slidenum">
              <a:rPr lang="en-US" smtClean="0"/>
              <a:t>4</a:t>
            </a:fld>
            <a:endParaRPr lang="en-US"/>
          </a:p>
        </p:txBody>
      </p:sp>
    </p:spTree>
    <p:extLst>
      <p:ext uri="{BB962C8B-B14F-4D97-AF65-F5344CB8AC3E}">
        <p14:creationId xmlns:p14="http://schemas.microsoft.com/office/powerpoint/2010/main" val="1174013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illustrate specific warnings and restrictions when the individual BMPs are discussed later</a:t>
            </a:r>
            <a:endParaRPr lang="en-US" dirty="0"/>
          </a:p>
        </p:txBody>
      </p:sp>
      <p:sp>
        <p:nvSpPr>
          <p:cNvPr id="4" name="Slide Number Placeholder 3"/>
          <p:cNvSpPr>
            <a:spLocks noGrp="1"/>
          </p:cNvSpPr>
          <p:nvPr>
            <p:ph type="sldNum" sz="quarter" idx="10"/>
          </p:nvPr>
        </p:nvSpPr>
        <p:spPr/>
        <p:txBody>
          <a:bodyPr/>
          <a:lstStyle/>
          <a:p>
            <a:fld id="{873E1EA7-8EF6-4C00-B147-591FAE3DAE30}" type="slidenum">
              <a:rPr lang="en-US" smtClean="0"/>
              <a:t>5</a:t>
            </a:fld>
            <a:endParaRPr lang="en-US"/>
          </a:p>
        </p:txBody>
      </p:sp>
    </p:spTree>
    <p:extLst>
      <p:ext uri="{BB962C8B-B14F-4D97-AF65-F5344CB8AC3E}">
        <p14:creationId xmlns:p14="http://schemas.microsoft.com/office/powerpoint/2010/main" val="3453737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this slide and the next several slides on BMPs, go into the calculator and demo to the group how these work within each BMP. Encourage them to mimic on their machines what you are doing on the main screen. Explain what each selection does. For example, raising the underdrain increases infiltration volume; adding a tree does the same.</a:t>
            </a:r>
            <a:endParaRPr lang="en-US" dirty="0"/>
          </a:p>
        </p:txBody>
      </p:sp>
      <p:sp>
        <p:nvSpPr>
          <p:cNvPr id="4" name="Slide Number Placeholder 3"/>
          <p:cNvSpPr>
            <a:spLocks noGrp="1"/>
          </p:cNvSpPr>
          <p:nvPr>
            <p:ph type="sldNum" sz="quarter" idx="10"/>
          </p:nvPr>
        </p:nvSpPr>
        <p:spPr/>
        <p:txBody>
          <a:bodyPr/>
          <a:lstStyle/>
          <a:p>
            <a:fld id="{B65CEA41-31F0-48E0-8631-C068EE6D7F08}" type="slidenum">
              <a:rPr lang="en-US" smtClean="0"/>
              <a:t>6</a:t>
            </a:fld>
            <a:endParaRPr lang="en-US"/>
          </a:p>
        </p:txBody>
      </p:sp>
    </p:spTree>
    <p:extLst>
      <p:ext uri="{BB962C8B-B14F-4D97-AF65-F5344CB8AC3E}">
        <p14:creationId xmlns:p14="http://schemas.microsoft.com/office/powerpoint/2010/main" val="3237736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Pick this or the next problem. They should map out the site before working in the calculator. If they get done early, do both problems.</a:t>
            </a:r>
            <a:endParaRPr lang="en-US" dirty="0"/>
          </a:p>
        </p:txBody>
      </p:sp>
      <p:sp>
        <p:nvSpPr>
          <p:cNvPr id="4" name="Slide Number Placeholder 3"/>
          <p:cNvSpPr>
            <a:spLocks noGrp="1"/>
          </p:cNvSpPr>
          <p:nvPr>
            <p:ph type="sldNum" sz="quarter" idx="10"/>
          </p:nvPr>
        </p:nvSpPr>
        <p:spPr/>
        <p:txBody>
          <a:bodyPr/>
          <a:lstStyle/>
          <a:p>
            <a:fld id="{873E1EA7-8EF6-4C00-B147-591FAE3DAE30}" type="slidenum">
              <a:rPr lang="en-US" smtClean="0"/>
              <a:t>13</a:t>
            </a:fld>
            <a:endParaRPr lang="en-US"/>
          </a:p>
        </p:txBody>
      </p:sp>
    </p:spTree>
    <p:extLst>
      <p:ext uri="{BB962C8B-B14F-4D97-AF65-F5344CB8AC3E}">
        <p14:creationId xmlns:p14="http://schemas.microsoft.com/office/powerpoint/2010/main" val="915587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3A897FA-AD17-4FA0-8A43-FF8751BA39BD}"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13084832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A897FA-AD17-4FA0-8A43-FF8751BA39BD}"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21693972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A897FA-AD17-4FA0-8A43-FF8751BA39BD}"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2013642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3A897FA-AD17-4FA0-8A43-FF8751BA39BD}"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186854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3A897FA-AD17-4FA0-8A43-FF8751BA39BD}" type="datetimeFigureOut">
              <a:rPr lang="en-US" smtClean="0"/>
              <a:t>4/22/2019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488929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A897FA-AD17-4FA0-8A43-FF8751BA39BD}"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248145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3A897FA-AD17-4FA0-8A43-FF8751BA39BD}" type="datetimeFigureOut">
              <a:rPr lang="en-US" smtClean="0"/>
              <a:t>4/22/2019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118397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3A897FA-AD17-4FA0-8A43-FF8751BA39BD}" type="datetimeFigureOut">
              <a:rPr lang="en-US" smtClean="0"/>
              <a:t>4/22/2019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3794186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A897FA-AD17-4FA0-8A43-FF8751BA39BD}" type="datetimeFigureOut">
              <a:rPr lang="en-US" smtClean="0"/>
              <a:t>4/22/2019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4231141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3A897FA-AD17-4FA0-8A43-FF8751BA39BD}"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1122057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3A897FA-AD17-4FA0-8A43-FF8751BA39BD}" type="datetimeFigureOut">
              <a:rPr lang="en-US" smtClean="0"/>
              <a:t>4/22/2019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74EA73-3E36-4415-94CF-18B65C9D337D}" type="slidenum">
              <a:rPr lang="en-US" smtClean="0"/>
              <a:t>‹#›</a:t>
            </a:fld>
            <a:endParaRPr lang="en-US"/>
          </a:p>
        </p:txBody>
      </p:sp>
    </p:spTree>
    <p:extLst>
      <p:ext uri="{BB962C8B-B14F-4D97-AF65-F5344CB8AC3E}">
        <p14:creationId xmlns:p14="http://schemas.microsoft.com/office/powerpoint/2010/main" val="2979384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A897FA-AD17-4FA0-8A43-FF8751BA39BD}" type="datetimeFigureOut">
              <a:rPr lang="en-US" smtClean="0"/>
              <a:t>4/22/2019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74EA73-3E36-4415-94CF-18B65C9D337D}" type="slidenum">
              <a:rPr lang="en-US" smtClean="0"/>
              <a:t>‹#›</a:t>
            </a:fld>
            <a:endParaRPr lang="en-US"/>
          </a:p>
        </p:txBody>
      </p:sp>
    </p:spTree>
    <p:extLst>
      <p:ext uri="{BB962C8B-B14F-4D97-AF65-F5344CB8AC3E}">
        <p14:creationId xmlns:p14="http://schemas.microsoft.com/office/powerpoint/2010/main" val="4137009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76199"/>
            <a:ext cx="8229600" cy="912845"/>
          </a:xfrm>
        </p:spPr>
        <p:txBody>
          <a:bodyPr>
            <a:normAutofit/>
          </a:bodyPr>
          <a:lstStyle/>
          <a:p>
            <a:r>
              <a:rPr lang="en-US" b="1" dirty="0" smtClean="0"/>
              <a:t>Simple demo</a:t>
            </a:r>
            <a:endParaRPr lang="en-US" b="1" dirty="0"/>
          </a:p>
        </p:txBody>
      </p:sp>
      <p:sp>
        <p:nvSpPr>
          <p:cNvPr id="3" name="Content Placeholder 2"/>
          <p:cNvSpPr>
            <a:spLocks noGrp="1"/>
          </p:cNvSpPr>
          <p:nvPr>
            <p:ph idx="1"/>
          </p:nvPr>
        </p:nvSpPr>
        <p:spPr>
          <a:xfrm>
            <a:off x="1564432" y="1162277"/>
            <a:ext cx="8839200" cy="5031789"/>
          </a:xfrm>
        </p:spPr>
        <p:txBody>
          <a:bodyPr>
            <a:noAutofit/>
          </a:bodyPr>
          <a:lstStyle/>
          <a:p>
            <a:r>
              <a:rPr lang="en-US" sz="2400" dirty="0" smtClean="0"/>
              <a:t>Open the calculator (double click on icon)</a:t>
            </a:r>
          </a:p>
          <a:p>
            <a:r>
              <a:rPr lang="en-US" sz="2400" dirty="0" smtClean="0"/>
              <a:t>Create </a:t>
            </a:r>
            <a:r>
              <a:rPr lang="en-US" sz="2400" dirty="0"/>
              <a:t>a new file</a:t>
            </a:r>
          </a:p>
          <a:p>
            <a:r>
              <a:rPr lang="en-US" sz="2400" dirty="0"/>
              <a:t>Site information tab: no to CSW permit, zip=55155, 3 acres impervious, 2 acres turf on B soil</a:t>
            </a:r>
          </a:p>
          <a:p>
            <a:r>
              <a:rPr lang="en-US" sz="2400" dirty="0"/>
              <a:t>Schematic tab</a:t>
            </a:r>
          </a:p>
          <a:p>
            <a:pPr lvl="2"/>
            <a:r>
              <a:rPr lang="en-US" dirty="0" err="1"/>
              <a:t>Bioretention</a:t>
            </a:r>
            <a:r>
              <a:rPr lang="en-US" dirty="0"/>
              <a:t> no underdrain, 1 acre impervious , 3000 ft</a:t>
            </a:r>
            <a:r>
              <a:rPr lang="en-US" baseline="30000" dirty="0"/>
              <a:t>2</a:t>
            </a:r>
            <a:r>
              <a:rPr lang="en-US" dirty="0"/>
              <a:t> areas, 1.35 feet depth, B soil, 48 hour drawdown</a:t>
            </a:r>
          </a:p>
          <a:p>
            <a:pPr lvl="2"/>
            <a:r>
              <a:rPr lang="en-US" dirty="0" err="1"/>
              <a:t>Bioretention</a:t>
            </a:r>
            <a:r>
              <a:rPr lang="en-US" dirty="0"/>
              <a:t> with </a:t>
            </a:r>
            <a:r>
              <a:rPr lang="en-US" dirty="0" smtClean="0"/>
              <a:t>underdrain, </a:t>
            </a:r>
            <a:r>
              <a:rPr lang="en-US" dirty="0"/>
              <a:t>2 acre </a:t>
            </a:r>
            <a:r>
              <a:rPr lang="en-US" dirty="0" smtClean="0"/>
              <a:t>turf </a:t>
            </a:r>
            <a:r>
              <a:rPr lang="en-US" dirty="0"/>
              <a:t>B soil, 1 acre impervious</a:t>
            </a:r>
            <a:r>
              <a:rPr lang="en-US" dirty="0" smtClean="0"/>
              <a:t>, underdrain not raised, </a:t>
            </a:r>
            <a:r>
              <a:rPr lang="en-US" dirty="0"/>
              <a:t>not lined, 3000 ft</a:t>
            </a:r>
            <a:r>
              <a:rPr lang="en-US" baseline="30000" dirty="0"/>
              <a:t>2</a:t>
            </a:r>
            <a:r>
              <a:rPr lang="en-US" dirty="0"/>
              <a:t> for each area, overflow depth=1.5 feet, 2 foot media depth, 0.11 FC-</a:t>
            </a:r>
            <a:r>
              <a:rPr lang="en-US" dirty="0" err="1"/>
              <a:t>WPt</a:t>
            </a:r>
            <a:r>
              <a:rPr lang="en-US" dirty="0"/>
              <a:t>, 0.25 MP-FC, no tree, Mix A, no to P test, no amendment, B soil (0.45 in/</a:t>
            </a:r>
            <a:r>
              <a:rPr lang="en-US" dirty="0" err="1"/>
              <a:t>hr</a:t>
            </a:r>
            <a:r>
              <a:rPr lang="en-US" dirty="0"/>
              <a:t>), 48 </a:t>
            </a:r>
            <a:r>
              <a:rPr lang="en-US" dirty="0" err="1"/>
              <a:t>hr</a:t>
            </a:r>
            <a:r>
              <a:rPr lang="en-US" dirty="0"/>
              <a:t> drawdown, route to </a:t>
            </a:r>
            <a:r>
              <a:rPr lang="en-US" dirty="0" err="1"/>
              <a:t>bioretention</a:t>
            </a:r>
            <a:r>
              <a:rPr lang="en-US" dirty="0"/>
              <a:t> with no </a:t>
            </a:r>
            <a:r>
              <a:rPr lang="en-US" dirty="0" smtClean="0"/>
              <a:t>underdrain</a:t>
            </a:r>
          </a:p>
          <a:p>
            <a:pPr lvl="2"/>
            <a:r>
              <a:rPr lang="en-US" dirty="0"/>
              <a:t>Infiltration basin, 1 acre impervious, 4000 ft</a:t>
            </a:r>
            <a:r>
              <a:rPr lang="en-US" baseline="30000" dirty="0"/>
              <a:t>2</a:t>
            </a:r>
            <a:r>
              <a:rPr lang="en-US" dirty="0"/>
              <a:t> areas, 1.8 foot overflow depth, B soils, 48 hour </a:t>
            </a:r>
            <a:r>
              <a:rPr lang="en-US" dirty="0" smtClean="0"/>
              <a:t>drawdown</a:t>
            </a:r>
          </a:p>
          <a:p>
            <a:r>
              <a:rPr lang="en-US" sz="2400" dirty="0" smtClean="0"/>
              <a:t>Results tab: Is the performance goal met? If not, how can it be met?</a:t>
            </a:r>
            <a:endParaRPr lang="en-US" sz="2400" dirty="0"/>
          </a:p>
        </p:txBody>
      </p:sp>
    </p:spTree>
    <p:extLst>
      <p:ext uri="{BB962C8B-B14F-4D97-AF65-F5344CB8AC3E}">
        <p14:creationId xmlns:p14="http://schemas.microsoft.com/office/powerpoint/2010/main" val="33153356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10683"/>
            <a:ext cx="10515600" cy="749089"/>
          </a:xfrm>
        </p:spPr>
        <p:txBody>
          <a:bodyPr/>
          <a:lstStyle/>
          <a:p>
            <a:r>
              <a:rPr lang="en-US" b="1" dirty="0" smtClean="0"/>
              <a:t>Green roof</a:t>
            </a:r>
            <a:endParaRPr lang="en-US" b="1" dirty="0"/>
          </a:p>
        </p:txBody>
      </p:sp>
      <p:sp>
        <p:nvSpPr>
          <p:cNvPr id="3" name="Content Placeholder 2"/>
          <p:cNvSpPr>
            <a:spLocks noGrp="1"/>
          </p:cNvSpPr>
          <p:nvPr>
            <p:ph idx="1"/>
          </p:nvPr>
        </p:nvSpPr>
        <p:spPr>
          <a:xfrm>
            <a:off x="738783" y="777016"/>
            <a:ext cx="10515600" cy="2292187"/>
          </a:xfrm>
        </p:spPr>
        <p:txBody>
          <a:bodyPr/>
          <a:lstStyle/>
          <a:p>
            <a:r>
              <a:rPr lang="en-US" dirty="0" smtClean="0"/>
              <a:t>Can have a conventional roof drain to a green roof, but the conventional roof area must be equal to or less than the green roof area</a:t>
            </a:r>
          </a:p>
          <a:p>
            <a:r>
              <a:rPr lang="en-US" dirty="0" smtClean="0"/>
              <a:t>Maximum media depth is 4 inches</a:t>
            </a:r>
          </a:p>
          <a:p>
            <a:r>
              <a:rPr lang="en-US" dirty="0" smtClean="0"/>
              <a:t>No phosphorus credit</a:t>
            </a:r>
            <a:endParaRPr lang="en-US" dirty="0"/>
          </a:p>
        </p:txBody>
      </p:sp>
      <p:grpSp>
        <p:nvGrpSpPr>
          <p:cNvPr id="4" name="Group 3"/>
          <p:cNvGrpSpPr/>
          <p:nvPr/>
        </p:nvGrpSpPr>
        <p:grpSpPr>
          <a:xfrm>
            <a:off x="9041241" y="1741334"/>
            <a:ext cx="2034926" cy="1400927"/>
            <a:chOff x="76200" y="126635"/>
            <a:chExt cx="2590800" cy="1676400"/>
          </a:xfrm>
        </p:grpSpPr>
        <p:sp>
          <p:nvSpPr>
            <p:cNvPr id="5" name="Rectangle 4"/>
            <p:cNvSpPr/>
            <p:nvPr/>
          </p:nvSpPr>
          <p:spPr>
            <a:xfrm>
              <a:off x="76200" y="126635"/>
              <a:ext cx="2590800" cy="16764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159851" y="234802"/>
              <a:ext cx="2407732" cy="1502377"/>
              <a:chOff x="159851" y="208168"/>
              <a:chExt cx="2407732" cy="1502377"/>
            </a:xfrm>
          </p:grpSpPr>
          <p:cxnSp>
            <p:nvCxnSpPr>
              <p:cNvPr id="7" name="Straight Connector 6"/>
              <p:cNvCxnSpPr/>
              <p:nvPr/>
            </p:nvCxnSpPr>
            <p:spPr>
              <a:xfrm>
                <a:off x="1333143" y="208168"/>
                <a:ext cx="1234440" cy="457200"/>
              </a:xfrm>
              <a:prstGeom prst="line">
                <a:avLst/>
              </a:prstGeom>
              <a:ln w="1778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445972" y="745710"/>
                <a:ext cx="1828800" cy="964835"/>
                <a:chOff x="750772" y="3897657"/>
                <a:chExt cx="1828800" cy="1472350"/>
              </a:xfrm>
            </p:grpSpPr>
            <p:sp>
              <p:nvSpPr>
                <p:cNvPr id="11" name="Rectangle 10"/>
                <p:cNvSpPr/>
                <p:nvPr/>
              </p:nvSpPr>
              <p:spPr>
                <a:xfrm>
                  <a:off x="750772" y="3897657"/>
                  <a:ext cx="1828800" cy="14723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903172" y="4090902"/>
                  <a:ext cx="457200" cy="574786"/>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2027702" y="4090902"/>
                  <a:ext cx="457200" cy="581414"/>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1463429" y="4090904"/>
                  <a:ext cx="457200" cy="1268711"/>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9" name="Straight Connector 8"/>
              <p:cNvCxnSpPr/>
              <p:nvPr/>
            </p:nvCxnSpPr>
            <p:spPr>
              <a:xfrm flipH="1">
                <a:off x="159851" y="210844"/>
                <a:ext cx="1234440" cy="457200"/>
              </a:xfrm>
              <a:prstGeom prst="line">
                <a:avLst/>
              </a:prstGeom>
              <a:ln w="1778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87354" y="736288"/>
                <a:ext cx="234141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5" name="Title 1"/>
          <p:cNvSpPr txBox="1">
            <a:spLocks/>
          </p:cNvSpPr>
          <p:nvPr/>
        </p:nvSpPr>
        <p:spPr>
          <a:xfrm>
            <a:off x="738783" y="3402524"/>
            <a:ext cx="10515600" cy="8665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smtClean="0"/>
              <a:t>Disconnection BMP</a:t>
            </a:r>
            <a:endParaRPr lang="en-US" b="1" dirty="0"/>
          </a:p>
        </p:txBody>
      </p:sp>
      <p:sp>
        <p:nvSpPr>
          <p:cNvPr id="16" name="Content Placeholder 2"/>
          <p:cNvSpPr txBox="1">
            <a:spLocks/>
          </p:cNvSpPr>
          <p:nvPr/>
        </p:nvSpPr>
        <p:spPr>
          <a:xfrm>
            <a:off x="738783" y="4278159"/>
            <a:ext cx="10515600" cy="19636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Can’t be used if you are trying to meet the Construction SW permit</a:t>
            </a:r>
          </a:p>
          <a:p>
            <a:r>
              <a:rPr lang="en-US" dirty="0" smtClean="0"/>
              <a:t>On Watershed tab, must enter permeable acres that will be used as effective pervious area</a:t>
            </a:r>
          </a:p>
          <a:p>
            <a:r>
              <a:rPr lang="en-US" dirty="0" smtClean="0"/>
              <a:t>Difficult to meet retention requirement with this BMP</a:t>
            </a:r>
          </a:p>
          <a:p>
            <a:endParaRPr lang="en-US" dirty="0"/>
          </a:p>
        </p:txBody>
      </p:sp>
      <p:grpSp>
        <p:nvGrpSpPr>
          <p:cNvPr id="17" name="Group 16"/>
          <p:cNvGrpSpPr/>
          <p:nvPr/>
        </p:nvGrpSpPr>
        <p:grpSpPr>
          <a:xfrm>
            <a:off x="9603873" y="5225143"/>
            <a:ext cx="2096715" cy="1363702"/>
            <a:chOff x="5273429" y="4564630"/>
            <a:chExt cx="2626846" cy="1676400"/>
          </a:xfrm>
        </p:grpSpPr>
        <p:sp>
          <p:nvSpPr>
            <p:cNvPr id="18" name="Rectangle 17"/>
            <p:cNvSpPr/>
            <p:nvPr/>
          </p:nvSpPr>
          <p:spPr>
            <a:xfrm>
              <a:off x="5273429" y="4564630"/>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bwMode="auto">
            <a:xfrm>
              <a:off x="5355698" y="5672115"/>
              <a:ext cx="927972" cy="30922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sp>
          <p:nvSpPr>
            <p:cNvPr id="20" name="Rectangle 19"/>
            <p:cNvSpPr/>
            <p:nvPr/>
          </p:nvSpPr>
          <p:spPr bwMode="auto">
            <a:xfrm>
              <a:off x="6284141" y="5660905"/>
              <a:ext cx="1486286" cy="320435"/>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21" name="Picture 19" descr="Grass on Transparent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17696" y="4945973"/>
              <a:ext cx="847441" cy="714932"/>
            </a:xfrm>
            <a:prstGeom prst="rect">
              <a:avLst/>
            </a:prstGeom>
            <a:noFill/>
            <a:extLst>
              <a:ext uri="{909E8E84-426E-40DD-AFC4-6F175D3DCCD1}">
                <a14:hiddenFill xmlns:a14="http://schemas.microsoft.com/office/drawing/2010/main">
                  <a:solidFill>
                    <a:srgbClr val="FFFFFF"/>
                  </a:solidFill>
                </a14:hiddenFill>
              </a:ext>
            </a:extLst>
          </p:spPr>
        </p:pic>
        <p:cxnSp>
          <p:nvCxnSpPr>
            <p:cNvPr id="22" name="Straight Arrow Connector 21"/>
            <p:cNvCxnSpPr/>
            <p:nvPr/>
          </p:nvCxnSpPr>
          <p:spPr>
            <a:xfrm>
              <a:off x="5740302" y="5027079"/>
              <a:ext cx="1050228" cy="2121"/>
            </a:xfrm>
            <a:prstGeom prst="straightConnector1">
              <a:avLst/>
            </a:prstGeom>
            <a:ln w="88900">
              <a:tailEnd type="arrow"/>
            </a:ln>
          </p:spPr>
          <p:style>
            <a:lnRef idx="1">
              <a:schemeClr val="accent1"/>
            </a:lnRef>
            <a:fillRef idx="0">
              <a:schemeClr val="accent1"/>
            </a:fillRef>
            <a:effectRef idx="0">
              <a:schemeClr val="accent1"/>
            </a:effectRef>
            <a:fontRef idx="minor">
              <a:schemeClr val="tx1"/>
            </a:fontRef>
          </p:style>
        </p:cxnSp>
        <p:pic>
          <p:nvPicPr>
            <p:cNvPr id="23" name="Picture 19" descr="Grass on Transparent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2972" y="4947447"/>
              <a:ext cx="847441" cy="714932"/>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9" descr="Grass on Transparent Backgro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52834" y="4940043"/>
              <a:ext cx="847441" cy="71493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603861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Swales (with or without underdrain)</a:t>
            </a:r>
            <a:endParaRPr lang="en-US" b="1" dirty="0"/>
          </a:p>
        </p:txBody>
      </p:sp>
      <p:sp>
        <p:nvSpPr>
          <p:cNvPr id="3" name="Content Placeholder 2"/>
          <p:cNvSpPr>
            <a:spLocks noGrp="1"/>
          </p:cNvSpPr>
          <p:nvPr>
            <p:ph idx="1"/>
          </p:nvPr>
        </p:nvSpPr>
        <p:spPr>
          <a:xfrm>
            <a:off x="522515" y="1825625"/>
            <a:ext cx="11346024" cy="4351338"/>
          </a:xfrm>
        </p:spPr>
        <p:txBody>
          <a:bodyPr/>
          <a:lstStyle/>
          <a:p>
            <a:r>
              <a:rPr lang="en-US" dirty="0" smtClean="0"/>
              <a:t>Side slope is routed to a swale</a:t>
            </a:r>
            <a:r>
              <a:rPr lang="en-US" dirty="0"/>
              <a:t> main channel or with </a:t>
            </a:r>
            <a:r>
              <a:rPr lang="en-US" dirty="0" smtClean="0"/>
              <a:t>underdrain – treat as a single BMP (e.g. match lengths)</a:t>
            </a:r>
          </a:p>
          <a:p>
            <a:r>
              <a:rPr lang="en-US" dirty="0" smtClean="0"/>
              <a:t>Have all impervious acres go to side slope(s) and none to main channel</a:t>
            </a:r>
          </a:p>
          <a:p>
            <a:r>
              <a:rPr lang="en-US" dirty="0" smtClean="0"/>
              <a:t>Ways to increase infiltration</a:t>
            </a:r>
          </a:p>
          <a:p>
            <a:pPr lvl="1"/>
            <a:r>
              <a:rPr lang="en-US" dirty="0" smtClean="0"/>
              <a:t>Put in check dams</a:t>
            </a:r>
          </a:p>
          <a:p>
            <a:pPr lvl="1"/>
            <a:r>
              <a:rPr lang="en-US" dirty="0" smtClean="0"/>
              <a:t>Put in </a:t>
            </a:r>
            <a:r>
              <a:rPr lang="en-US" dirty="0" err="1" smtClean="0"/>
              <a:t>bioretention</a:t>
            </a:r>
            <a:r>
              <a:rPr lang="en-US" dirty="0" smtClean="0"/>
              <a:t> base</a:t>
            </a:r>
          </a:p>
          <a:p>
            <a:pPr lvl="1"/>
            <a:r>
              <a:rPr lang="en-US" dirty="0" smtClean="0"/>
              <a:t>Make swale longer</a:t>
            </a:r>
            <a:endParaRPr lang="en-US" dirty="0"/>
          </a:p>
        </p:txBody>
      </p:sp>
      <p:grpSp>
        <p:nvGrpSpPr>
          <p:cNvPr id="4" name="Group 3"/>
          <p:cNvGrpSpPr/>
          <p:nvPr/>
        </p:nvGrpSpPr>
        <p:grpSpPr>
          <a:xfrm>
            <a:off x="9566113" y="5299788"/>
            <a:ext cx="1854555" cy="1306682"/>
            <a:chOff x="2754684" y="4734955"/>
            <a:chExt cx="2590800" cy="1676400"/>
          </a:xfrm>
        </p:grpSpPr>
        <p:sp>
          <p:nvSpPr>
            <p:cNvPr id="5" name="Rectangle 4"/>
            <p:cNvSpPr/>
            <p:nvPr/>
          </p:nvSpPr>
          <p:spPr>
            <a:xfrm>
              <a:off x="2754684" y="473495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3202742" y="4751493"/>
              <a:ext cx="1623262" cy="1617820"/>
              <a:chOff x="3178210" y="4765544"/>
              <a:chExt cx="1787812" cy="1745694"/>
            </a:xfrm>
          </p:grpSpPr>
          <p:grpSp>
            <p:nvGrpSpPr>
              <p:cNvPr id="7" name="Group 6"/>
              <p:cNvGrpSpPr/>
              <p:nvPr/>
            </p:nvGrpSpPr>
            <p:grpSpPr>
              <a:xfrm>
                <a:off x="3178210" y="4765544"/>
                <a:ext cx="1787812" cy="1470828"/>
                <a:chOff x="457360" y="4641196"/>
                <a:chExt cx="1787812" cy="1470828"/>
              </a:xfrm>
            </p:grpSpPr>
            <p:grpSp>
              <p:nvGrpSpPr>
                <p:cNvPr id="9" name="Group 8"/>
                <p:cNvGrpSpPr>
                  <a:grpSpLocks/>
                </p:cNvGrpSpPr>
                <p:nvPr/>
              </p:nvGrpSpPr>
              <p:grpSpPr bwMode="auto">
                <a:xfrm>
                  <a:off x="457360" y="4668649"/>
                  <a:ext cx="1787812" cy="1443375"/>
                  <a:chOff x="1563817" y="0"/>
                  <a:chExt cx="2879712" cy="2130770"/>
                </a:xfrm>
              </p:grpSpPr>
              <p:sp>
                <p:nvSpPr>
                  <p:cNvPr id="31" name="Freeform 30"/>
                  <p:cNvSpPr/>
                  <p:nvPr/>
                </p:nvSpPr>
                <p:spPr>
                  <a:xfrm>
                    <a:off x="1563817" y="0"/>
                    <a:ext cx="2116874" cy="731458"/>
                  </a:xfrm>
                  <a:custGeom>
                    <a:avLst/>
                    <a:gdLst>
                      <a:gd name="connsiteX0" fmla="*/ 0 w 2116666"/>
                      <a:gd name="connsiteY0" fmla="*/ 762000 h 772583"/>
                      <a:gd name="connsiteX1" fmla="*/ 1217083 w 2116666"/>
                      <a:gd name="connsiteY1" fmla="*/ 772583 h 772583"/>
                      <a:gd name="connsiteX2" fmla="*/ 2116666 w 2116666"/>
                      <a:gd name="connsiteY2" fmla="*/ 0 h 772583"/>
                      <a:gd name="connsiteX3" fmla="*/ 0 w 2116666"/>
                      <a:gd name="connsiteY3" fmla="*/ 762000 h 772583"/>
                    </a:gdLst>
                    <a:ahLst/>
                    <a:cxnLst>
                      <a:cxn ang="0">
                        <a:pos x="connsiteX0" y="connsiteY0"/>
                      </a:cxn>
                      <a:cxn ang="0">
                        <a:pos x="connsiteX1" y="connsiteY1"/>
                      </a:cxn>
                      <a:cxn ang="0">
                        <a:pos x="connsiteX2" y="connsiteY2"/>
                      </a:cxn>
                      <a:cxn ang="0">
                        <a:pos x="connsiteX3" y="connsiteY3"/>
                      </a:cxn>
                    </a:cxnLst>
                    <a:rect l="l" t="t" r="r" b="b"/>
                    <a:pathLst>
                      <a:path w="2116666" h="772583">
                        <a:moveTo>
                          <a:pt x="0" y="762000"/>
                        </a:moveTo>
                        <a:lnTo>
                          <a:pt x="1217083" y="772583"/>
                        </a:lnTo>
                        <a:lnTo>
                          <a:pt x="2116666" y="0"/>
                        </a:lnTo>
                        <a:lnTo>
                          <a:pt x="0" y="762000"/>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32" name="Freeform 31"/>
                  <p:cNvSpPr/>
                  <p:nvPr/>
                </p:nvSpPr>
                <p:spPr>
                  <a:xfrm>
                    <a:off x="2879712" y="15901"/>
                    <a:ext cx="1544746" cy="2114868"/>
                  </a:xfrm>
                  <a:custGeom>
                    <a:avLst/>
                    <a:gdLst>
                      <a:gd name="connsiteX0" fmla="*/ 0 w 1545167"/>
                      <a:gd name="connsiteY0" fmla="*/ 1714500 h 2106083"/>
                      <a:gd name="connsiteX1" fmla="*/ 10583 w 1545167"/>
                      <a:gd name="connsiteY1" fmla="*/ 2106083 h 2106083"/>
                      <a:gd name="connsiteX2" fmla="*/ 1545167 w 1545167"/>
                      <a:gd name="connsiteY2" fmla="*/ 349250 h 2106083"/>
                      <a:gd name="connsiteX3" fmla="*/ 1545167 w 1545167"/>
                      <a:gd name="connsiteY3" fmla="*/ 0 h 2106083"/>
                      <a:gd name="connsiteX4" fmla="*/ 0 w 1545167"/>
                      <a:gd name="connsiteY4" fmla="*/ 1714500 h 2106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5167" h="2106083">
                        <a:moveTo>
                          <a:pt x="0" y="1714500"/>
                        </a:moveTo>
                        <a:lnTo>
                          <a:pt x="10583" y="2106083"/>
                        </a:lnTo>
                        <a:lnTo>
                          <a:pt x="1545167" y="349250"/>
                        </a:lnTo>
                        <a:lnTo>
                          <a:pt x="1545167" y="0"/>
                        </a:lnTo>
                        <a:lnTo>
                          <a:pt x="0" y="1714500"/>
                        </a:lnTo>
                        <a:close/>
                      </a:path>
                    </a:pathLst>
                  </a:custGeom>
                  <a:blipFill>
                    <a:blip r:embed="rId2" cstate="print"/>
                    <a:tile tx="0" ty="0" sx="100000" sy="100000" flip="none" algn="tl"/>
                  </a:bli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33" name="Freeform 32"/>
                  <p:cNvSpPr/>
                  <p:nvPr/>
                </p:nvSpPr>
                <p:spPr>
                  <a:xfrm>
                    <a:off x="2784357" y="0"/>
                    <a:ext cx="1640101" cy="1741188"/>
                  </a:xfrm>
                  <a:custGeom>
                    <a:avLst/>
                    <a:gdLst>
                      <a:gd name="connsiteX0" fmla="*/ 0 w 1640417"/>
                      <a:gd name="connsiteY0" fmla="*/ 751417 h 1778000"/>
                      <a:gd name="connsiteX1" fmla="*/ 423333 w 1640417"/>
                      <a:gd name="connsiteY1" fmla="*/ 762000 h 1778000"/>
                      <a:gd name="connsiteX2" fmla="*/ 116417 w 1640417"/>
                      <a:gd name="connsiteY2" fmla="*/ 1778000 h 1778000"/>
                      <a:gd name="connsiteX3" fmla="*/ 1640417 w 1640417"/>
                      <a:gd name="connsiteY3" fmla="*/ 52917 h 1778000"/>
                      <a:gd name="connsiteX4" fmla="*/ 899583 w 1640417"/>
                      <a:gd name="connsiteY4" fmla="*/ 0 h 1778000"/>
                      <a:gd name="connsiteX5" fmla="*/ 0 w 1640417"/>
                      <a:gd name="connsiteY5" fmla="*/ 751417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0417" h="1778000">
                        <a:moveTo>
                          <a:pt x="0" y="751417"/>
                        </a:moveTo>
                        <a:lnTo>
                          <a:pt x="423333" y="762000"/>
                        </a:lnTo>
                        <a:lnTo>
                          <a:pt x="116417" y="1778000"/>
                        </a:lnTo>
                        <a:lnTo>
                          <a:pt x="1640417" y="52917"/>
                        </a:lnTo>
                        <a:lnTo>
                          <a:pt x="899583" y="0"/>
                        </a:lnTo>
                        <a:lnTo>
                          <a:pt x="0" y="751417"/>
                        </a:lnTo>
                        <a:close/>
                      </a:path>
                    </a:pathLst>
                  </a:custGeom>
                  <a:blipFill>
                    <a:blip r:embed="rId2" cstate="print"/>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nvGrpSpPr>
                  <p:cNvPr id="34" name="Group 33"/>
                  <p:cNvGrpSpPr>
                    <a:grpSpLocks/>
                  </p:cNvGrpSpPr>
                  <p:nvPr/>
                </p:nvGrpSpPr>
                <p:grpSpPr bwMode="auto">
                  <a:xfrm>
                    <a:off x="1563817" y="0"/>
                    <a:ext cx="2832034" cy="1741188"/>
                    <a:chOff x="1671570" y="434"/>
                    <a:chExt cx="3069414" cy="1390428"/>
                  </a:xfrm>
                </p:grpSpPr>
                <p:sp>
                  <p:nvSpPr>
                    <p:cNvPr id="37" name="Flowchart: Manual Operation 36"/>
                    <p:cNvSpPr/>
                    <p:nvPr/>
                  </p:nvSpPr>
                  <p:spPr>
                    <a:xfrm>
                      <a:off x="1671570" y="590890"/>
                      <a:ext cx="1787908" cy="799972"/>
                    </a:xfrm>
                    <a:prstGeom prst="flowChartManualOpera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38" name="Straight Connector 37"/>
                    <p:cNvCxnSpPr/>
                    <p:nvPr/>
                  </p:nvCxnSpPr>
                  <p:spPr>
                    <a:xfrm flipV="1">
                      <a:off x="3108097" y="51226"/>
                      <a:ext cx="1632887" cy="13396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V="1">
                      <a:off x="3449143" y="63924"/>
                      <a:ext cx="1271172" cy="526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V="1">
                      <a:off x="2994415" y="13132"/>
                      <a:ext cx="971464" cy="57140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flipV="1">
                      <a:off x="1692239" y="434"/>
                      <a:ext cx="2263305" cy="57140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955545" y="6783"/>
                      <a:ext cx="785439" cy="380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Freeform 34"/>
                  <p:cNvSpPr/>
                  <p:nvPr/>
                </p:nvSpPr>
                <p:spPr>
                  <a:xfrm>
                    <a:off x="2879712" y="31803"/>
                    <a:ext cx="1563817" cy="1741188"/>
                  </a:xfrm>
                  <a:custGeom>
                    <a:avLst/>
                    <a:gdLst>
                      <a:gd name="connsiteX0" fmla="*/ 306917 w 1534583"/>
                      <a:gd name="connsiteY0" fmla="*/ 698500 h 1703916"/>
                      <a:gd name="connsiteX1" fmla="*/ 0 w 1534583"/>
                      <a:gd name="connsiteY1" fmla="*/ 1703916 h 1703916"/>
                      <a:gd name="connsiteX2" fmla="*/ 1534583 w 1534583"/>
                      <a:gd name="connsiteY2" fmla="*/ 0 h 1703916"/>
                      <a:gd name="connsiteX3" fmla="*/ 306917 w 1534583"/>
                      <a:gd name="connsiteY3" fmla="*/ 698500 h 1703916"/>
                    </a:gdLst>
                    <a:ahLst/>
                    <a:cxnLst>
                      <a:cxn ang="0">
                        <a:pos x="connsiteX0" y="connsiteY0"/>
                      </a:cxn>
                      <a:cxn ang="0">
                        <a:pos x="connsiteX1" y="connsiteY1"/>
                      </a:cxn>
                      <a:cxn ang="0">
                        <a:pos x="connsiteX2" y="connsiteY2"/>
                      </a:cxn>
                      <a:cxn ang="0">
                        <a:pos x="connsiteX3" y="connsiteY3"/>
                      </a:cxn>
                    </a:cxnLst>
                    <a:rect l="l" t="t" r="r" b="b"/>
                    <a:pathLst>
                      <a:path w="1534583" h="1703916">
                        <a:moveTo>
                          <a:pt x="306917" y="698500"/>
                        </a:moveTo>
                        <a:lnTo>
                          <a:pt x="0" y="1703916"/>
                        </a:lnTo>
                        <a:lnTo>
                          <a:pt x="1534583" y="0"/>
                        </a:lnTo>
                        <a:lnTo>
                          <a:pt x="306917" y="698500"/>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36" name="Rectangle 35"/>
                  <p:cNvSpPr/>
                  <p:nvPr/>
                </p:nvSpPr>
                <p:spPr>
                  <a:xfrm>
                    <a:off x="1907094" y="1749139"/>
                    <a:ext cx="982153" cy="381631"/>
                  </a:xfrm>
                  <a:prstGeom prst="rect">
                    <a:avLst/>
                  </a:prstGeom>
                  <a:blipFill>
                    <a:blip r:embed="rId2" cstate="print"/>
                    <a:tile tx="0" ty="0" sx="100000" sy="100000" flip="none" algn="tl"/>
                  </a:bli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pic>
              <p:nvPicPr>
                <p:cNvPr id="10"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83349" y="464119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2780" y="469265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77268" y="473334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1756" y="477033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08691" y="481803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50409" y="486274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87229" y="4918218"/>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202" y="498409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40718" y="5045421"/>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7125" y="5043822"/>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59700" y="498882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41080" y="494744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16009" y="4900879"/>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88166" y="4849855"/>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5699" y="477812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61316" y="4716358"/>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1171" y="472916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661" y="4657763"/>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35973" y="465970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9570" y="4687449"/>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9"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37186" y="4814654"/>
                  <a:ext cx="252625" cy="107944"/>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Flowchart: Direct Access Storage 7"/>
              <p:cNvSpPr/>
              <p:nvPr/>
            </p:nvSpPr>
            <p:spPr bwMode="auto">
              <a:xfrm rot="7904140">
                <a:off x="3311356" y="6120070"/>
                <a:ext cx="554849" cy="227488"/>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grpSp>
        <p:nvGrpSpPr>
          <p:cNvPr id="43" name="Group 42"/>
          <p:cNvGrpSpPr/>
          <p:nvPr/>
        </p:nvGrpSpPr>
        <p:grpSpPr>
          <a:xfrm>
            <a:off x="6266500" y="5299788"/>
            <a:ext cx="2084244" cy="1306682"/>
            <a:chOff x="64972" y="4564630"/>
            <a:chExt cx="2590800" cy="1676400"/>
          </a:xfrm>
        </p:grpSpPr>
        <p:sp>
          <p:nvSpPr>
            <p:cNvPr id="44" name="Rectangle 43"/>
            <p:cNvSpPr/>
            <p:nvPr/>
          </p:nvSpPr>
          <p:spPr>
            <a:xfrm>
              <a:off x="64972" y="4564630"/>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 name="Group 44"/>
            <p:cNvGrpSpPr/>
            <p:nvPr/>
          </p:nvGrpSpPr>
          <p:grpSpPr>
            <a:xfrm>
              <a:off x="457360" y="4641196"/>
              <a:ext cx="1787812" cy="1470828"/>
              <a:chOff x="457360" y="4641196"/>
              <a:chExt cx="1787812" cy="1470828"/>
            </a:xfrm>
          </p:grpSpPr>
          <p:grpSp>
            <p:nvGrpSpPr>
              <p:cNvPr id="46" name="Group 45"/>
              <p:cNvGrpSpPr>
                <a:grpSpLocks/>
              </p:cNvGrpSpPr>
              <p:nvPr/>
            </p:nvGrpSpPr>
            <p:grpSpPr bwMode="auto">
              <a:xfrm>
                <a:off x="457360" y="4668649"/>
                <a:ext cx="1787812" cy="1443375"/>
                <a:chOff x="1563817" y="0"/>
                <a:chExt cx="2879712" cy="2130770"/>
              </a:xfrm>
            </p:grpSpPr>
            <p:sp>
              <p:nvSpPr>
                <p:cNvPr id="68" name="Freeform 67"/>
                <p:cNvSpPr/>
                <p:nvPr/>
              </p:nvSpPr>
              <p:spPr>
                <a:xfrm>
                  <a:off x="1563817" y="0"/>
                  <a:ext cx="2116874" cy="731458"/>
                </a:xfrm>
                <a:custGeom>
                  <a:avLst/>
                  <a:gdLst>
                    <a:gd name="connsiteX0" fmla="*/ 0 w 2116666"/>
                    <a:gd name="connsiteY0" fmla="*/ 762000 h 772583"/>
                    <a:gd name="connsiteX1" fmla="*/ 1217083 w 2116666"/>
                    <a:gd name="connsiteY1" fmla="*/ 772583 h 772583"/>
                    <a:gd name="connsiteX2" fmla="*/ 2116666 w 2116666"/>
                    <a:gd name="connsiteY2" fmla="*/ 0 h 772583"/>
                    <a:gd name="connsiteX3" fmla="*/ 0 w 2116666"/>
                    <a:gd name="connsiteY3" fmla="*/ 762000 h 772583"/>
                  </a:gdLst>
                  <a:ahLst/>
                  <a:cxnLst>
                    <a:cxn ang="0">
                      <a:pos x="connsiteX0" y="connsiteY0"/>
                    </a:cxn>
                    <a:cxn ang="0">
                      <a:pos x="connsiteX1" y="connsiteY1"/>
                    </a:cxn>
                    <a:cxn ang="0">
                      <a:pos x="connsiteX2" y="connsiteY2"/>
                    </a:cxn>
                    <a:cxn ang="0">
                      <a:pos x="connsiteX3" y="connsiteY3"/>
                    </a:cxn>
                  </a:cxnLst>
                  <a:rect l="l" t="t" r="r" b="b"/>
                  <a:pathLst>
                    <a:path w="2116666" h="772583">
                      <a:moveTo>
                        <a:pt x="0" y="762000"/>
                      </a:moveTo>
                      <a:lnTo>
                        <a:pt x="1217083" y="772583"/>
                      </a:lnTo>
                      <a:lnTo>
                        <a:pt x="2116666" y="0"/>
                      </a:lnTo>
                      <a:lnTo>
                        <a:pt x="0" y="762000"/>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69" name="Freeform 68"/>
                <p:cNvSpPr/>
                <p:nvPr/>
              </p:nvSpPr>
              <p:spPr>
                <a:xfrm>
                  <a:off x="2879712" y="15901"/>
                  <a:ext cx="1544746" cy="2114868"/>
                </a:xfrm>
                <a:custGeom>
                  <a:avLst/>
                  <a:gdLst>
                    <a:gd name="connsiteX0" fmla="*/ 0 w 1545167"/>
                    <a:gd name="connsiteY0" fmla="*/ 1714500 h 2106083"/>
                    <a:gd name="connsiteX1" fmla="*/ 10583 w 1545167"/>
                    <a:gd name="connsiteY1" fmla="*/ 2106083 h 2106083"/>
                    <a:gd name="connsiteX2" fmla="*/ 1545167 w 1545167"/>
                    <a:gd name="connsiteY2" fmla="*/ 349250 h 2106083"/>
                    <a:gd name="connsiteX3" fmla="*/ 1545167 w 1545167"/>
                    <a:gd name="connsiteY3" fmla="*/ 0 h 2106083"/>
                    <a:gd name="connsiteX4" fmla="*/ 0 w 1545167"/>
                    <a:gd name="connsiteY4" fmla="*/ 1714500 h 2106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45167" h="2106083">
                      <a:moveTo>
                        <a:pt x="0" y="1714500"/>
                      </a:moveTo>
                      <a:lnTo>
                        <a:pt x="10583" y="2106083"/>
                      </a:lnTo>
                      <a:lnTo>
                        <a:pt x="1545167" y="349250"/>
                      </a:lnTo>
                      <a:lnTo>
                        <a:pt x="1545167" y="0"/>
                      </a:lnTo>
                      <a:lnTo>
                        <a:pt x="0" y="1714500"/>
                      </a:lnTo>
                      <a:close/>
                    </a:path>
                  </a:pathLst>
                </a:custGeom>
                <a:blipFill>
                  <a:blip r:embed="rId2" cstate="print"/>
                  <a:tile tx="0" ty="0" sx="100000" sy="100000" flip="none" algn="tl"/>
                </a:bli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70" name="Freeform 69"/>
                <p:cNvSpPr/>
                <p:nvPr/>
              </p:nvSpPr>
              <p:spPr>
                <a:xfrm>
                  <a:off x="2784357" y="0"/>
                  <a:ext cx="1640101" cy="1741188"/>
                </a:xfrm>
                <a:custGeom>
                  <a:avLst/>
                  <a:gdLst>
                    <a:gd name="connsiteX0" fmla="*/ 0 w 1640417"/>
                    <a:gd name="connsiteY0" fmla="*/ 751417 h 1778000"/>
                    <a:gd name="connsiteX1" fmla="*/ 423333 w 1640417"/>
                    <a:gd name="connsiteY1" fmla="*/ 762000 h 1778000"/>
                    <a:gd name="connsiteX2" fmla="*/ 116417 w 1640417"/>
                    <a:gd name="connsiteY2" fmla="*/ 1778000 h 1778000"/>
                    <a:gd name="connsiteX3" fmla="*/ 1640417 w 1640417"/>
                    <a:gd name="connsiteY3" fmla="*/ 52917 h 1778000"/>
                    <a:gd name="connsiteX4" fmla="*/ 899583 w 1640417"/>
                    <a:gd name="connsiteY4" fmla="*/ 0 h 1778000"/>
                    <a:gd name="connsiteX5" fmla="*/ 0 w 1640417"/>
                    <a:gd name="connsiteY5" fmla="*/ 751417 h 177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0417" h="1778000">
                      <a:moveTo>
                        <a:pt x="0" y="751417"/>
                      </a:moveTo>
                      <a:lnTo>
                        <a:pt x="423333" y="762000"/>
                      </a:lnTo>
                      <a:lnTo>
                        <a:pt x="116417" y="1778000"/>
                      </a:lnTo>
                      <a:lnTo>
                        <a:pt x="1640417" y="52917"/>
                      </a:lnTo>
                      <a:lnTo>
                        <a:pt x="899583" y="0"/>
                      </a:lnTo>
                      <a:lnTo>
                        <a:pt x="0" y="751417"/>
                      </a:lnTo>
                      <a:close/>
                    </a:path>
                  </a:pathLst>
                </a:custGeom>
                <a:blipFill>
                  <a:blip r:embed="rId2" cstate="print"/>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nvGrpSpPr>
                <p:cNvPr id="71" name="Group 70"/>
                <p:cNvGrpSpPr>
                  <a:grpSpLocks/>
                </p:cNvGrpSpPr>
                <p:nvPr/>
              </p:nvGrpSpPr>
              <p:grpSpPr bwMode="auto">
                <a:xfrm>
                  <a:off x="1563817" y="0"/>
                  <a:ext cx="2832034" cy="1741188"/>
                  <a:chOff x="1671570" y="434"/>
                  <a:chExt cx="3069414" cy="1390428"/>
                </a:xfrm>
              </p:grpSpPr>
              <p:sp>
                <p:nvSpPr>
                  <p:cNvPr id="74" name="Flowchart: Manual Operation 73"/>
                  <p:cNvSpPr/>
                  <p:nvPr/>
                </p:nvSpPr>
                <p:spPr>
                  <a:xfrm>
                    <a:off x="1671570" y="590890"/>
                    <a:ext cx="1787908" cy="799972"/>
                  </a:xfrm>
                  <a:prstGeom prst="flowChartManualOpera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cxnSp>
                <p:nvCxnSpPr>
                  <p:cNvPr id="75" name="Straight Connector 74"/>
                  <p:cNvCxnSpPr/>
                  <p:nvPr/>
                </p:nvCxnSpPr>
                <p:spPr>
                  <a:xfrm flipV="1">
                    <a:off x="3108097" y="51226"/>
                    <a:ext cx="1632887" cy="13396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3449143" y="63924"/>
                    <a:ext cx="1271172" cy="52696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2994415" y="13132"/>
                    <a:ext cx="971464" cy="57140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1692239" y="434"/>
                    <a:ext cx="2263305" cy="57140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3955545" y="6783"/>
                    <a:ext cx="785439" cy="3809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2" name="Freeform 71"/>
                <p:cNvSpPr/>
                <p:nvPr/>
              </p:nvSpPr>
              <p:spPr>
                <a:xfrm>
                  <a:off x="2879712" y="31803"/>
                  <a:ext cx="1563817" cy="1741188"/>
                </a:xfrm>
                <a:custGeom>
                  <a:avLst/>
                  <a:gdLst>
                    <a:gd name="connsiteX0" fmla="*/ 306917 w 1534583"/>
                    <a:gd name="connsiteY0" fmla="*/ 698500 h 1703916"/>
                    <a:gd name="connsiteX1" fmla="*/ 0 w 1534583"/>
                    <a:gd name="connsiteY1" fmla="*/ 1703916 h 1703916"/>
                    <a:gd name="connsiteX2" fmla="*/ 1534583 w 1534583"/>
                    <a:gd name="connsiteY2" fmla="*/ 0 h 1703916"/>
                    <a:gd name="connsiteX3" fmla="*/ 306917 w 1534583"/>
                    <a:gd name="connsiteY3" fmla="*/ 698500 h 1703916"/>
                  </a:gdLst>
                  <a:ahLst/>
                  <a:cxnLst>
                    <a:cxn ang="0">
                      <a:pos x="connsiteX0" y="connsiteY0"/>
                    </a:cxn>
                    <a:cxn ang="0">
                      <a:pos x="connsiteX1" y="connsiteY1"/>
                    </a:cxn>
                    <a:cxn ang="0">
                      <a:pos x="connsiteX2" y="connsiteY2"/>
                    </a:cxn>
                    <a:cxn ang="0">
                      <a:pos x="connsiteX3" y="connsiteY3"/>
                    </a:cxn>
                  </a:cxnLst>
                  <a:rect l="l" t="t" r="r" b="b"/>
                  <a:pathLst>
                    <a:path w="1534583" h="1703916">
                      <a:moveTo>
                        <a:pt x="306917" y="698500"/>
                      </a:moveTo>
                      <a:lnTo>
                        <a:pt x="0" y="1703916"/>
                      </a:lnTo>
                      <a:lnTo>
                        <a:pt x="1534583" y="0"/>
                      </a:lnTo>
                      <a:lnTo>
                        <a:pt x="306917" y="698500"/>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73" name="Rectangle 72"/>
                <p:cNvSpPr/>
                <p:nvPr/>
              </p:nvSpPr>
              <p:spPr>
                <a:xfrm>
                  <a:off x="1907094" y="1749139"/>
                  <a:ext cx="982153" cy="381631"/>
                </a:xfrm>
                <a:prstGeom prst="rect">
                  <a:avLst/>
                </a:prstGeom>
                <a:blipFill>
                  <a:blip r:embed="rId2" cstate="print"/>
                  <a:tile tx="0" ty="0" sx="100000" sy="100000" flip="none" algn="tl"/>
                </a:bli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pic>
            <p:nvPicPr>
              <p:cNvPr id="47"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83349" y="464119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12780" y="469265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77268" y="473334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41756" y="477033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08691" y="481803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50409" y="4862746"/>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7229" y="4918218"/>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91202" y="498409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40718" y="5045421"/>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7125" y="5043822"/>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59700" y="4988820"/>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8"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41080" y="494744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16009" y="4900879"/>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0"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88166" y="4849855"/>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25699" y="477812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61316" y="4716358"/>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1171" y="4729167"/>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661" y="4657763"/>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35973" y="4659704"/>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09570" y="4687449"/>
                <a:ext cx="252625" cy="107944"/>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37186" y="4814654"/>
                <a:ext cx="252625" cy="107944"/>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80" name="Group 79"/>
          <p:cNvGrpSpPr/>
          <p:nvPr/>
        </p:nvGrpSpPr>
        <p:grpSpPr>
          <a:xfrm>
            <a:off x="3150662" y="5295482"/>
            <a:ext cx="2037430" cy="1310988"/>
            <a:chOff x="5269704" y="2252035"/>
            <a:chExt cx="2590800" cy="1676400"/>
          </a:xfrm>
        </p:grpSpPr>
        <p:grpSp>
          <p:nvGrpSpPr>
            <p:cNvPr id="81" name="Group 80"/>
            <p:cNvGrpSpPr/>
            <p:nvPr/>
          </p:nvGrpSpPr>
          <p:grpSpPr>
            <a:xfrm>
              <a:off x="5269704" y="2252035"/>
              <a:ext cx="2590800" cy="1676400"/>
              <a:chOff x="5269704" y="2252035"/>
              <a:chExt cx="2590800" cy="1676400"/>
            </a:xfrm>
          </p:grpSpPr>
          <p:sp>
            <p:nvSpPr>
              <p:cNvPr id="83" name="Rectangle 82"/>
              <p:cNvSpPr/>
              <p:nvPr/>
            </p:nvSpPr>
            <p:spPr>
              <a:xfrm>
                <a:off x="5269704" y="225203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4"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97929">
                <a:off x="6263863" y="2498454"/>
                <a:ext cx="570836" cy="481576"/>
              </a:xfrm>
              <a:prstGeom prst="rect">
                <a:avLst/>
              </a:prstGeom>
              <a:noFill/>
              <a:extLst/>
            </p:spPr>
          </p:pic>
          <p:cxnSp>
            <p:nvCxnSpPr>
              <p:cNvPr id="85" name="Straight Arrow Connector 84"/>
              <p:cNvCxnSpPr/>
              <p:nvPr/>
            </p:nvCxnSpPr>
            <p:spPr>
              <a:xfrm>
                <a:off x="6763178" y="2547513"/>
                <a:ext cx="712600" cy="533446"/>
              </a:xfrm>
              <a:prstGeom prst="straightConnector1">
                <a:avLst/>
              </a:prstGeom>
              <a:solidFill>
                <a:schemeClr val="bg1"/>
              </a:solidFill>
              <a:ln w="88900">
                <a:tailEnd type="arrow"/>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bwMode="auto">
              <a:xfrm rot="2234994">
                <a:off x="6044727" y="3202371"/>
                <a:ext cx="1356445" cy="219493"/>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sp>
            <p:nvSpPr>
              <p:cNvPr id="87" name="Rectangle 86"/>
              <p:cNvSpPr/>
              <p:nvPr/>
            </p:nvSpPr>
            <p:spPr bwMode="auto">
              <a:xfrm>
                <a:off x="5332333" y="2814237"/>
                <a:ext cx="927972" cy="27599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sp>
            <p:nvSpPr>
              <p:cNvPr id="88" name="Rectangle 87"/>
              <p:cNvSpPr/>
              <p:nvPr/>
            </p:nvSpPr>
            <p:spPr bwMode="auto">
              <a:xfrm>
                <a:off x="7196389" y="3599942"/>
                <a:ext cx="463986" cy="215527"/>
              </a:xfrm>
              <a:prstGeom prst="rect">
                <a:avLst/>
              </a:prstGeom>
              <a:solidFill>
                <a:schemeClr val="accent3">
                  <a:lumMod val="5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89"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97929">
                <a:off x="6514739" y="2678990"/>
                <a:ext cx="570836" cy="481576"/>
              </a:xfrm>
              <a:prstGeom prst="rect">
                <a:avLst/>
              </a:prstGeom>
              <a:noFill/>
              <a:extLst/>
            </p:spPr>
          </p:pic>
          <p:pic>
            <p:nvPicPr>
              <p:cNvPr id="90"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97929">
                <a:off x="6962567" y="3042410"/>
                <a:ext cx="570836" cy="481576"/>
              </a:xfrm>
              <a:prstGeom prst="rect">
                <a:avLst/>
              </a:prstGeom>
              <a:noFill/>
              <a:extLst/>
            </p:spPr>
          </p:pic>
        </p:grpSp>
        <p:pic>
          <p:nvPicPr>
            <p:cNvPr id="82"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097929">
              <a:off x="6791403" y="2885314"/>
              <a:ext cx="570836" cy="481576"/>
            </a:xfrm>
            <a:prstGeom prst="rect">
              <a:avLst/>
            </a:prstGeom>
            <a:noFill/>
            <a:extLst/>
          </p:spPr>
        </p:pic>
      </p:grpSp>
    </p:spTree>
    <p:extLst>
      <p:ext uri="{BB962C8B-B14F-4D97-AF65-F5344CB8AC3E}">
        <p14:creationId xmlns:p14="http://schemas.microsoft.com/office/powerpoint/2010/main" val="2008898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885" y="206506"/>
            <a:ext cx="10515600" cy="903838"/>
          </a:xfrm>
        </p:spPr>
        <p:txBody>
          <a:bodyPr/>
          <a:lstStyle/>
          <a:p>
            <a:r>
              <a:rPr lang="en-US" b="1" dirty="0" smtClean="0"/>
              <a:t>Underground infiltration</a:t>
            </a:r>
            <a:endParaRPr lang="en-US" b="1" dirty="0"/>
          </a:p>
        </p:txBody>
      </p:sp>
      <p:sp>
        <p:nvSpPr>
          <p:cNvPr id="3" name="Content Placeholder 2"/>
          <p:cNvSpPr>
            <a:spLocks noGrp="1"/>
          </p:cNvSpPr>
          <p:nvPr>
            <p:ph idx="1"/>
          </p:nvPr>
        </p:nvSpPr>
        <p:spPr>
          <a:xfrm>
            <a:off x="838200" y="1110344"/>
            <a:ext cx="10515600" cy="5066619"/>
          </a:xfrm>
        </p:spPr>
        <p:txBody>
          <a:bodyPr/>
          <a:lstStyle/>
          <a:p>
            <a:r>
              <a:rPr lang="en-US" dirty="0" smtClean="0"/>
              <a:t>Along with infiltration basin/trench, the most effective retention BMP for highly permeable soils (A soils)</a:t>
            </a:r>
          </a:p>
          <a:p>
            <a:r>
              <a:rPr lang="en-US" dirty="0" smtClean="0"/>
              <a:t>Must either know two values or go outside calculator to a spreadsheet to calculate these 2 values (equations were too difficult to incorporate into the calculator)</a:t>
            </a:r>
          </a:p>
          <a:p>
            <a:pPr lvl="1"/>
            <a:r>
              <a:rPr lang="en-US" dirty="0" err="1" smtClean="0"/>
              <a:t>Vp</a:t>
            </a:r>
            <a:r>
              <a:rPr lang="en-US" dirty="0" smtClean="0"/>
              <a:t> = underground pipe/storage volume</a:t>
            </a:r>
          </a:p>
          <a:p>
            <a:pPr lvl="1"/>
            <a:r>
              <a:rPr lang="en-US" dirty="0" smtClean="0"/>
              <a:t>Am = area of engineered media</a:t>
            </a:r>
            <a:endParaRPr lang="en-US" dirty="0"/>
          </a:p>
        </p:txBody>
      </p:sp>
      <p:grpSp>
        <p:nvGrpSpPr>
          <p:cNvPr id="4" name="Group 3"/>
          <p:cNvGrpSpPr/>
          <p:nvPr/>
        </p:nvGrpSpPr>
        <p:grpSpPr>
          <a:xfrm>
            <a:off x="8348684" y="4637088"/>
            <a:ext cx="2244012" cy="1539875"/>
            <a:chOff x="2452004" y="2971800"/>
            <a:chExt cx="2590800" cy="1676400"/>
          </a:xfrm>
        </p:grpSpPr>
        <p:sp>
          <p:nvSpPr>
            <p:cNvPr id="5" name="Rectangle 4"/>
            <p:cNvSpPr/>
            <p:nvPr/>
          </p:nvSpPr>
          <p:spPr>
            <a:xfrm>
              <a:off x="2452004" y="2971800"/>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bwMode="auto">
            <a:xfrm>
              <a:off x="2892505" y="3548760"/>
              <a:ext cx="1731953" cy="1023240"/>
            </a:xfrm>
            <a:prstGeom prst="rect">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7" name="Rectangle 6"/>
            <p:cNvSpPr/>
            <p:nvPr/>
          </p:nvSpPr>
          <p:spPr bwMode="auto">
            <a:xfrm>
              <a:off x="2881097" y="3383866"/>
              <a:ext cx="1743362" cy="161880"/>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pic>
          <p:nvPicPr>
            <p:cNvPr id="8" name="Picture 7" descr="Grass on Transparent Background"/>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31017" y="3091104"/>
              <a:ext cx="351508" cy="29654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03520" y="3108507"/>
              <a:ext cx="349312" cy="29469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89180" y="3081655"/>
              <a:ext cx="358224" cy="30221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10362" y="3081654"/>
              <a:ext cx="358224" cy="30221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010649" y="3081653"/>
              <a:ext cx="358224" cy="30221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9" descr="Grass on Transparent Background"/>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02208" y="3074761"/>
              <a:ext cx="358224" cy="302211"/>
            </a:xfrm>
            <a:prstGeom prst="rect">
              <a:avLst/>
            </a:prstGeom>
            <a:noFill/>
            <a:extLst>
              <a:ext uri="{909E8E84-426E-40DD-AFC4-6F175D3DCCD1}">
                <a14:hiddenFill xmlns:a14="http://schemas.microsoft.com/office/drawing/2010/main">
                  <a:solidFill>
                    <a:srgbClr val="FFFFFF"/>
                  </a:solidFill>
                </a14:hiddenFill>
              </a:ext>
            </a:extLst>
          </p:spPr>
        </p:pic>
        <p:sp>
          <p:nvSpPr>
            <p:cNvPr id="14" name="Flowchart: Direct Access Storage 13"/>
            <p:cNvSpPr/>
            <p:nvPr/>
          </p:nvSpPr>
          <p:spPr bwMode="auto">
            <a:xfrm>
              <a:off x="2791513" y="3647305"/>
              <a:ext cx="1972295" cy="550254"/>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cxnSp>
          <p:nvCxnSpPr>
            <p:cNvPr id="15" name="Straight Arrow Connector 14"/>
            <p:cNvCxnSpPr/>
            <p:nvPr/>
          </p:nvCxnSpPr>
          <p:spPr>
            <a:xfrm>
              <a:off x="3105029" y="4072800"/>
              <a:ext cx="0" cy="43236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723312" y="4065533"/>
              <a:ext cx="0" cy="43236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4368873" y="4065533"/>
              <a:ext cx="0" cy="432360"/>
            </a:xfrm>
            <a:prstGeom prst="straightConnector1">
              <a:avLst/>
            </a:prstGeom>
            <a:ln w="63500">
              <a:tailEnd type="arrow"/>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332792" y="4198784"/>
            <a:ext cx="4911012" cy="2389462"/>
            <a:chOff x="0" y="0"/>
            <a:chExt cx="7924800" cy="3203377"/>
          </a:xfrm>
        </p:grpSpPr>
        <p:sp>
          <p:nvSpPr>
            <p:cNvPr id="19" name="Rectangle 18"/>
            <p:cNvSpPr/>
            <p:nvPr/>
          </p:nvSpPr>
          <p:spPr>
            <a:xfrm>
              <a:off x="228600" y="0"/>
              <a:ext cx="7696200" cy="32033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grpSp>
          <p:nvGrpSpPr>
            <p:cNvPr id="20" name="Group 19"/>
            <p:cNvGrpSpPr/>
            <p:nvPr/>
          </p:nvGrpSpPr>
          <p:grpSpPr>
            <a:xfrm>
              <a:off x="0" y="0"/>
              <a:ext cx="7696205" cy="3199048"/>
              <a:chOff x="0" y="0"/>
              <a:chExt cx="7696205" cy="3199048"/>
            </a:xfrm>
          </p:grpSpPr>
          <p:grpSp>
            <p:nvGrpSpPr>
              <p:cNvPr id="21" name="Group 20"/>
              <p:cNvGrpSpPr/>
              <p:nvPr/>
            </p:nvGrpSpPr>
            <p:grpSpPr>
              <a:xfrm>
                <a:off x="0" y="460178"/>
                <a:ext cx="7696205" cy="2738870"/>
                <a:chOff x="0" y="460178"/>
                <a:chExt cx="7696205" cy="2738870"/>
              </a:xfrm>
            </p:grpSpPr>
            <p:grpSp>
              <p:nvGrpSpPr>
                <p:cNvPr id="24" name="Group 23"/>
                <p:cNvGrpSpPr/>
                <p:nvPr/>
              </p:nvGrpSpPr>
              <p:grpSpPr>
                <a:xfrm>
                  <a:off x="0" y="460178"/>
                  <a:ext cx="7696205" cy="2738870"/>
                  <a:chOff x="0" y="460178"/>
                  <a:chExt cx="7696205" cy="2738870"/>
                </a:xfrm>
              </p:grpSpPr>
              <p:pic>
                <p:nvPicPr>
                  <p:cNvPr id="26" name="Picture 25"/>
                  <p:cNvPicPr>
                    <a:picLocks noChangeAspect="1"/>
                  </p:cNvPicPr>
                  <p:nvPr/>
                </p:nvPicPr>
                <p:blipFill rotWithShape="1">
                  <a:blip r:embed="rId6" cstate="print">
                    <a:extLst>
                      <a:ext uri="{28A0092B-C50C-407E-A947-70E740481C1C}">
                        <a14:useLocalDpi xmlns:a14="http://schemas.microsoft.com/office/drawing/2010/main" val="0"/>
                      </a:ext>
                    </a:extLst>
                  </a:blip>
                  <a:srcRect l="8137" t="25682" r="10000" b="24899"/>
                  <a:stretch/>
                </p:blipFill>
                <p:spPr>
                  <a:xfrm>
                    <a:off x="2819401" y="460178"/>
                    <a:ext cx="4800600" cy="1905000"/>
                  </a:xfrm>
                  <a:prstGeom prst="rect">
                    <a:avLst/>
                  </a:prstGeom>
                </p:spPr>
              </p:pic>
              <p:sp>
                <p:nvSpPr>
                  <p:cNvPr id="27" name="TextBox 4"/>
                  <p:cNvSpPr txBox="1"/>
                  <p:nvPr/>
                </p:nvSpPr>
                <p:spPr>
                  <a:xfrm>
                    <a:off x="514597" y="1326111"/>
                    <a:ext cx="2304803" cy="453506"/>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a:t>Overflow depth </a:t>
                    </a:r>
                    <a:r>
                      <a:rPr lang="en-US" sz="1400"/>
                      <a:t>(D</a:t>
                    </a:r>
                    <a:r>
                      <a:rPr lang="en-US" sz="1400" baseline="-25000"/>
                      <a:t>o</a:t>
                    </a:r>
                    <a:r>
                      <a:rPr lang="en-US" sz="1400"/>
                      <a:t>)</a:t>
                    </a:r>
                  </a:p>
                </p:txBody>
              </p:sp>
              <p:cxnSp>
                <p:nvCxnSpPr>
                  <p:cNvPr id="28" name="Straight Arrow Connector 27"/>
                  <p:cNvCxnSpPr/>
                  <p:nvPr/>
                </p:nvCxnSpPr>
                <p:spPr>
                  <a:xfrm>
                    <a:off x="2743200" y="1222177"/>
                    <a:ext cx="0" cy="6858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746166" y="1222177"/>
                    <a:ext cx="6950038" cy="1202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46166" y="1907980"/>
                    <a:ext cx="6950039" cy="57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TextBox 11"/>
                  <p:cNvSpPr txBox="1"/>
                  <p:nvPr/>
                </p:nvSpPr>
                <p:spPr>
                  <a:xfrm>
                    <a:off x="527462" y="1928849"/>
                    <a:ext cx="2407723" cy="40795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a:t>Depth of media (D</a:t>
                    </a:r>
                    <a:r>
                      <a:rPr lang="en-US" sz="1200" baseline="-25000"/>
                      <a:t>M</a:t>
                    </a:r>
                    <a:r>
                      <a:rPr lang="en-US" sz="1200"/>
                      <a:t>)</a:t>
                    </a:r>
                  </a:p>
                </p:txBody>
              </p:sp>
              <p:sp>
                <p:nvSpPr>
                  <p:cNvPr id="32" name="TextBox 12"/>
                  <p:cNvSpPr txBox="1"/>
                  <p:nvPr/>
                </p:nvSpPr>
                <p:spPr>
                  <a:xfrm>
                    <a:off x="3962400" y="2517576"/>
                    <a:ext cx="2743200" cy="68147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a:t>Engineered media storage volume below pipes (V</a:t>
                    </a:r>
                    <a:r>
                      <a:rPr lang="en-US" sz="1200" baseline="-25000"/>
                      <a:t>M</a:t>
                    </a:r>
                    <a:r>
                      <a:rPr lang="en-US" sz="1200"/>
                      <a:t>)</a:t>
                    </a:r>
                  </a:p>
                </p:txBody>
              </p:sp>
              <p:cxnSp>
                <p:nvCxnSpPr>
                  <p:cNvPr id="33" name="Straight Arrow Connector 32"/>
                  <p:cNvCxnSpPr/>
                  <p:nvPr/>
                </p:nvCxnSpPr>
                <p:spPr>
                  <a:xfrm flipH="1" flipV="1">
                    <a:off x="5029200" y="2136577"/>
                    <a:ext cx="419100" cy="4572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743200" y="1907977"/>
                    <a:ext cx="0" cy="457200"/>
                  </a:xfrm>
                  <a:prstGeom prst="straightConnector1">
                    <a:avLst/>
                  </a:prstGeom>
                  <a:ln w="127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720436" y="2357463"/>
                    <a:ext cx="6975765" cy="77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21"/>
                  <p:cNvSpPr txBox="1"/>
                  <p:nvPr/>
                </p:nvSpPr>
                <p:spPr>
                  <a:xfrm>
                    <a:off x="0" y="612577"/>
                    <a:ext cx="2743200" cy="681472"/>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n-US" sz="1200"/>
                      <a:t>Pipe/storage device volume (V</a:t>
                    </a:r>
                    <a:r>
                      <a:rPr lang="en-US" sz="1200" baseline="-25000"/>
                      <a:t>P</a:t>
                    </a:r>
                    <a:r>
                      <a:rPr lang="en-US" sz="1200"/>
                      <a:t>)</a:t>
                    </a:r>
                  </a:p>
                </p:txBody>
              </p:sp>
              <p:cxnSp>
                <p:nvCxnSpPr>
                  <p:cNvPr id="37" name="Straight Arrow Connector 36"/>
                  <p:cNvCxnSpPr/>
                  <p:nvPr/>
                </p:nvCxnSpPr>
                <p:spPr>
                  <a:xfrm>
                    <a:off x="2743200" y="882879"/>
                    <a:ext cx="1371600" cy="64409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Right Arrow 37"/>
                  <p:cNvSpPr/>
                  <p:nvPr/>
                </p:nvSpPr>
                <p:spPr>
                  <a:xfrm rot="5400000">
                    <a:off x="6457953" y="1888929"/>
                    <a:ext cx="952496" cy="304800"/>
                  </a:xfrm>
                  <a:prstGeom prst="rightArrow">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sp>
                <p:nvSpPr>
                  <p:cNvPr id="39" name="Right Arrow 38"/>
                  <p:cNvSpPr/>
                  <p:nvPr/>
                </p:nvSpPr>
                <p:spPr>
                  <a:xfrm rot="5400000">
                    <a:off x="5391153" y="1888929"/>
                    <a:ext cx="952496" cy="304800"/>
                  </a:xfrm>
                  <a:prstGeom prst="rightArrow">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sp>
                <p:nvSpPr>
                  <p:cNvPr id="40" name="Right Arrow 39"/>
                  <p:cNvSpPr/>
                  <p:nvPr/>
                </p:nvSpPr>
                <p:spPr>
                  <a:xfrm rot="5400000">
                    <a:off x="4191002" y="1869880"/>
                    <a:ext cx="952496" cy="342900"/>
                  </a:xfrm>
                  <a:prstGeom prst="rightArrow">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sp>
                <p:nvSpPr>
                  <p:cNvPr id="41" name="Right Arrow 40"/>
                  <p:cNvSpPr/>
                  <p:nvPr/>
                </p:nvSpPr>
                <p:spPr>
                  <a:xfrm rot="5400000">
                    <a:off x="3105152" y="1888928"/>
                    <a:ext cx="952497" cy="304800"/>
                  </a:xfrm>
                  <a:prstGeom prst="rightArrow">
                    <a:avLst/>
                  </a:prstGeom>
                  <a:solidFill>
                    <a:srgbClr val="0099C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grpSp>
            <p:cxnSp>
              <p:nvCxnSpPr>
                <p:cNvPr id="25" name="Straight Arrow Connector 24"/>
                <p:cNvCxnSpPr/>
                <p:nvPr/>
              </p:nvCxnSpPr>
              <p:spPr>
                <a:xfrm>
                  <a:off x="2590800" y="920354"/>
                  <a:ext cx="457200" cy="492324"/>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22" name="Straight Arrow Connector 21"/>
              <p:cNvCxnSpPr/>
              <p:nvPr/>
            </p:nvCxnSpPr>
            <p:spPr>
              <a:xfrm>
                <a:off x="2819401" y="377114"/>
                <a:ext cx="48006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23" name="TextBox 45"/>
              <p:cNvSpPr txBox="1"/>
              <p:nvPr/>
            </p:nvSpPr>
            <p:spPr>
              <a:xfrm>
                <a:off x="3867150" y="0"/>
                <a:ext cx="2743200" cy="40795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a:t>Width of basin</a:t>
                </a:r>
              </a:p>
            </p:txBody>
          </p:sp>
        </p:grpSp>
      </p:grpSp>
    </p:spTree>
    <p:extLst>
      <p:ext uri="{BB962C8B-B14F-4D97-AF65-F5344CB8AC3E}">
        <p14:creationId xmlns:p14="http://schemas.microsoft.com/office/powerpoint/2010/main" val="42457005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331" y="231056"/>
            <a:ext cx="10515600" cy="773210"/>
          </a:xfrm>
        </p:spPr>
        <p:txBody>
          <a:bodyPr/>
          <a:lstStyle/>
          <a:p>
            <a:r>
              <a:rPr lang="en-US" b="1" dirty="0" smtClean="0"/>
              <a:t>Problem – low permeability soils</a:t>
            </a:r>
            <a:endParaRPr lang="en-US" b="1" dirty="0"/>
          </a:p>
        </p:txBody>
      </p:sp>
      <p:sp>
        <p:nvSpPr>
          <p:cNvPr id="3" name="Content Placeholder 2"/>
          <p:cNvSpPr>
            <a:spLocks noGrp="1"/>
          </p:cNvSpPr>
          <p:nvPr>
            <p:ph idx="1"/>
          </p:nvPr>
        </p:nvSpPr>
        <p:spPr>
          <a:xfrm>
            <a:off x="233331" y="1004266"/>
            <a:ext cx="7381343" cy="5172697"/>
          </a:xfrm>
        </p:spPr>
        <p:txBody>
          <a:bodyPr/>
          <a:lstStyle/>
          <a:p>
            <a:r>
              <a:rPr lang="en-US" sz="2400" dirty="0"/>
              <a:t>50 acre site – 20 percent impervious; 40 acres residential; 5 acres commercial; 5 acres green space</a:t>
            </a:r>
          </a:p>
          <a:p>
            <a:r>
              <a:rPr lang="en-US" sz="2400" dirty="0" smtClean="0"/>
              <a:t>35 </a:t>
            </a:r>
            <a:r>
              <a:rPr lang="en-US" sz="2400" dirty="0"/>
              <a:t>acres turf on D soil; </a:t>
            </a:r>
            <a:r>
              <a:rPr lang="en-US" sz="2400" dirty="0" smtClean="0"/>
              <a:t>5 </a:t>
            </a:r>
            <a:r>
              <a:rPr lang="en-US" sz="2400" dirty="0"/>
              <a:t>acres </a:t>
            </a:r>
            <a:r>
              <a:rPr lang="en-US" sz="2400" dirty="0" smtClean="0"/>
              <a:t>turf </a:t>
            </a:r>
            <a:r>
              <a:rPr lang="en-US" sz="2400" dirty="0"/>
              <a:t>on </a:t>
            </a:r>
            <a:r>
              <a:rPr lang="en-US" sz="2400" dirty="0" smtClean="0"/>
              <a:t>C </a:t>
            </a:r>
            <a:r>
              <a:rPr lang="en-US" sz="2400" dirty="0"/>
              <a:t>soil (0.3 in/</a:t>
            </a:r>
            <a:r>
              <a:rPr lang="en-US" sz="2400" dirty="0" err="1"/>
              <a:t>hr</a:t>
            </a:r>
            <a:r>
              <a:rPr lang="en-US" sz="2400" dirty="0" smtClean="0"/>
              <a:t>)</a:t>
            </a:r>
          </a:p>
          <a:p>
            <a:r>
              <a:rPr lang="en-US" sz="2400" dirty="0" smtClean="0"/>
              <a:t>Individual </a:t>
            </a:r>
            <a:r>
              <a:rPr lang="en-US" sz="2400" dirty="0" err="1" smtClean="0"/>
              <a:t>bioretention</a:t>
            </a:r>
            <a:r>
              <a:rPr lang="en-US" sz="2400" dirty="0" smtClean="0"/>
              <a:t> max size = 10000 ft</a:t>
            </a:r>
            <a:r>
              <a:rPr lang="en-US" sz="2400" baseline="30000" dirty="0" smtClean="0"/>
              <a:t>2</a:t>
            </a:r>
            <a:endParaRPr lang="en-US" sz="2400" dirty="0" smtClean="0"/>
          </a:p>
          <a:p>
            <a:r>
              <a:rPr lang="en-US" sz="2400" dirty="0" smtClean="0"/>
              <a:t>Can the goal be met with a </a:t>
            </a:r>
            <a:r>
              <a:rPr lang="en-US" sz="2400" b="1" u="sng" dirty="0" smtClean="0"/>
              <a:t>realistic</a:t>
            </a:r>
            <a:r>
              <a:rPr lang="en-US" sz="2400" dirty="0" smtClean="0"/>
              <a:t> BMP scenario? If not, how can we maximize volume and </a:t>
            </a:r>
            <a:r>
              <a:rPr lang="en-US" sz="2400" dirty="0"/>
              <a:t>P</a:t>
            </a:r>
            <a:r>
              <a:rPr lang="en-US" sz="2400" dirty="0" smtClean="0"/>
              <a:t> retention?</a:t>
            </a:r>
            <a:endParaRPr lang="en-US" sz="2400" dirty="0"/>
          </a:p>
        </p:txBody>
      </p:sp>
      <p:sp>
        <p:nvSpPr>
          <p:cNvPr id="4" name="Rectangle 3"/>
          <p:cNvSpPr/>
          <p:nvPr/>
        </p:nvSpPr>
        <p:spPr>
          <a:xfrm>
            <a:off x="7896545" y="876021"/>
            <a:ext cx="2459554" cy="5267578"/>
          </a:xfrm>
          <a:prstGeom prst="rect">
            <a:avLst/>
          </a:prstGeom>
          <a:pattFill prst="pct20">
            <a:fgClr>
              <a:schemeClr val="tx1">
                <a:lumMod val="50000"/>
                <a:lumOff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7896544" y="866692"/>
            <a:ext cx="4206240" cy="529556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8453538" y="1690688"/>
            <a:ext cx="1842671" cy="1286803"/>
          </a:xfrm>
          <a:prstGeom prst="ellips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8992964" y="2100210"/>
            <a:ext cx="802433" cy="369332"/>
          </a:xfrm>
          <a:prstGeom prst="rect">
            <a:avLst/>
          </a:prstGeom>
          <a:noFill/>
        </p:spPr>
        <p:txBody>
          <a:bodyPr wrap="square" rtlCol="0">
            <a:spAutoFit/>
          </a:bodyPr>
          <a:lstStyle/>
          <a:p>
            <a:pPr algn="ctr"/>
            <a:r>
              <a:rPr lang="en-US" dirty="0" smtClean="0"/>
              <a:t>Park</a:t>
            </a:r>
            <a:endParaRPr lang="en-US" dirty="0"/>
          </a:p>
        </p:txBody>
      </p:sp>
      <p:sp>
        <p:nvSpPr>
          <p:cNvPr id="8" name="Rectangle 7"/>
          <p:cNvSpPr/>
          <p:nvPr/>
        </p:nvSpPr>
        <p:spPr>
          <a:xfrm>
            <a:off x="9675851" y="3387013"/>
            <a:ext cx="1452897" cy="1315616"/>
          </a:xfrm>
          <a:prstGeom prst="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9689558" y="3834176"/>
            <a:ext cx="1446245" cy="369332"/>
          </a:xfrm>
          <a:prstGeom prst="rect">
            <a:avLst/>
          </a:prstGeom>
          <a:noFill/>
        </p:spPr>
        <p:txBody>
          <a:bodyPr wrap="square" rtlCol="0">
            <a:spAutoFit/>
          </a:bodyPr>
          <a:lstStyle/>
          <a:p>
            <a:pPr algn="ctr"/>
            <a:r>
              <a:rPr lang="en-US" dirty="0" smtClean="0"/>
              <a:t>Commercial</a:t>
            </a:r>
            <a:endParaRPr lang="en-US" dirty="0"/>
          </a:p>
        </p:txBody>
      </p:sp>
      <p:sp>
        <p:nvSpPr>
          <p:cNvPr id="10" name="Rectangle 9"/>
          <p:cNvSpPr/>
          <p:nvPr/>
        </p:nvSpPr>
        <p:spPr>
          <a:xfrm>
            <a:off x="11140755" y="876021"/>
            <a:ext cx="918133" cy="5267578"/>
          </a:xfrm>
          <a:prstGeom prst="rect">
            <a:avLst/>
          </a:prstGeom>
          <a:pattFill prst="pct20">
            <a:fgClr>
              <a:schemeClr val="tx1">
                <a:lumMod val="50000"/>
                <a:lumOff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1226841" y="3140710"/>
            <a:ext cx="802433" cy="369332"/>
          </a:xfrm>
          <a:prstGeom prst="rect">
            <a:avLst/>
          </a:prstGeom>
          <a:noFill/>
        </p:spPr>
        <p:txBody>
          <a:bodyPr wrap="square" rtlCol="0">
            <a:spAutoFit/>
          </a:bodyPr>
          <a:lstStyle/>
          <a:p>
            <a:pPr algn="ctr"/>
            <a:r>
              <a:rPr lang="en-US" dirty="0" smtClean="0"/>
              <a:t>D soils</a:t>
            </a:r>
            <a:endParaRPr lang="en-US" dirty="0"/>
          </a:p>
        </p:txBody>
      </p:sp>
      <p:sp>
        <p:nvSpPr>
          <p:cNvPr id="88" name="TextBox 87"/>
          <p:cNvSpPr txBox="1"/>
          <p:nvPr/>
        </p:nvSpPr>
        <p:spPr>
          <a:xfrm>
            <a:off x="10347715" y="2352545"/>
            <a:ext cx="802433" cy="369332"/>
          </a:xfrm>
          <a:prstGeom prst="rect">
            <a:avLst/>
          </a:prstGeom>
          <a:noFill/>
        </p:spPr>
        <p:txBody>
          <a:bodyPr wrap="square" rtlCol="0">
            <a:spAutoFit/>
          </a:bodyPr>
          <a:lstStyle/>
          <a:p>
            <a:pPr algn="ctr"/>
            <a:r>
              <a:rPr lang="en-US" dirty="0" smtClean="0"/>
              <a:t>C soils</a:t>
            </a:r>
            <a:endParaRPr lang="en-US" dirty="0"/>
          </a:p>
        </p:txBody>
      </p:sp>
      <p:sp>
        <p:nvSpPr>
          <p:cNvPr id="89" name="Rectangle 88"/>
          <p:cNvSpPr/>
          <p:nvPr/>
        </p:nvSpPr>
        <p:spPr>
          <a:xfrm>
            <a:off x="10356099" y="4701073"/>
            <a:ext cx="779703" cy="1425419"/>
          </a:xfrm>
          <a:prstGeom prst="rect">
            <a:avLst/>
          </a:prstGeom>
          <a:pattFill prst="pct20">
            <a:fgClr>
              <a:schemeClr val="tx1">
                <a:lumMod val="50000"/>
                <a:lumOff val="50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8384982" y="3963638"/>
            <a:ext cx="802433" cy="369332"/>
          </a:xfrm>
          <a:prstGeom prst="rect">
            <a:avLst/>
          </a:prstGeom>
          <a:noFill/>
        </p:spPr>
        <p:txBody>
          <a:bodyPr wrap="square" rtlCol="0">
            <a:spAutoFit/>
          </a:bodyPr>
          <a:lstStyle/>
          <a:p>
            <a:pPr algn="ctr"/>
            <a:r>
              <a:rPr lang="en-US" dirty="0" smtClean="0"/>
              <a:t>D soils</a:t>
            </a:r>
            <a:endParaRPr lang="en-US" dirty="0"/>
          </a:p>
        </p:txBody>
      </p:sp>
      <p:sp>
        <p:nvSpPr>
          <p:cNvPr id="15" name="TextBox 14"/>
          <p:cNvSpPr txBox="1"/>
          <p:nvPr/>
        </p:nvSpPr>
        <p:spPr>
          <a:xfrm>
            <a:off x="10326315" y="5149792"/>
            <a:ext cx="802433" cy="369332"/>
          </a:xfrm>
          <a:prstGeom prst="rect">
            <a:avLst/>
          </a:prstGeom>
          <a:noFill/>
        </p:spPr>
        <p:txBody>
          <a:bodyPr wrap="square" rtlCol="0">
            <a:spAutoFit/>
          </a:bodyPr>
          <a:lstStyle/>
          <a:p>
            <a:pPr algn="ctr"/>
            <a:r>
              <a:rPr lang="en-US" dirty="0" smtClean="0"/>
              <a:t>D soils</a:t>
            </a:r>
            <a:endParaRPr lang="en-US" dirty="0"/>
          </a:p>
        </p:txBody>
      </p:sp>
      <p:pic>
        <p:nvPicPr>
          <p:cNvPr id="13" name="Picture 12"/>
          <p:cNvPicPr>
            <a:picLocks noChangeAspect="1"/>
          </p:cNvPicPr>
          <p:nvPr/>
        </p:nvPicPr>
        <p:blipFill rotWithShape="1">
          <a:blip r:embed="rId3"/>
          <a:srcRect l="20260" t="26208" r="63249" b="21764"/>
          <a:stretch/>
        </p:blipFill>
        <p:spPr>
          <a:xfrm>
            <a:off x="2493256" y="3431134"/>
            <a:ext cx="3785624" cy="3359149"/>
          </a:xfrm>
          <a:prstGeom prst="rect">
            <a:avLst/>
          </a:prstGeom>
        </p:spPr>
      </p:pic>
      <p:sp>
        <p:nvSpPr>
          <p:cNvPr id="17" name="TextBox 16"/>
          <p:cNvSpPr txBox="1"/>
          <p:nvPr/>
        </p:nvSpPr>
        <p:spPr>
          <a:xfrm>
            <a:off x="289641" y="4926042"/>
            <a:ext cx="1819470" cy="369332"/>
          </a:xfrm>
          <a:prstGeom prst="rect">
            <a:avLst/>
          </a:prstGeom>
          <a:noFill/>
        </p:spPr>
        <p:txBody>
          <a:bodyPr wrap="square" rtlCol="0">
            <a:spAutoFit/>
          </a:bodyPr>
          <a:lstStyle/>
          <a:p>
            <a:pPr algn="r"/>
            <a:r>
              <a:rPr lang="en-US" dirty="0" smtClean="0"/>
              <a:t>One option</a:t>
            </a:r>
            <a:endParaRPr lang="en-US" dirty="0"/>
          </a:p>
        </p:txBody>
      </p:sp>
      <p:sp>
        <p:nvSpPr>
          <p:cNvPr id="18" name="Right Arrow 17"/>
          <p:cNvSpPr/>
          <p:nvPr/>
        </p:nvSpPr>
        <p:spPr>
          <a:xfrm>
            <a:off x="1677271" y="4805265"/>
            <a:ext cx="951723" cy="1626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496583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331" y="197174"/>
            <a:ext cx="10515600" cy="950491"/>
          </a:xfrm>
        </p:spPr>
        <p:txBody>
          <a:bodyPr/>
          <a:lstStyle/>
          <a:p>
            <a:r>
              <a:rPr lang="en-US" b="1" dirty="0" smtClean="0"/>
              <a:t>Problem: ultra-urban site</a:t>
            </a:r>
            <a:endParaRPr lang="en-US" b="1" dirty="0"/>
          </a:p>
        </p:txBody>
      </p:sp>
      <p:sp>
        <p:nvSpPr>
          <p:cNvPr id="4" name="Content Placeholder 2"/>
          <p:cNvSpPr>
            <a:spLocks noGrp="1"/>
          </p:cNvSpPr>
          <p:nvPr>
            <p:ph idx="1"/>
          </p:nvPr>
        </p:nvSpPr>
        <p:spPr>
          <a:xfrm>
            <a:off x="838199" y="1054359"/>
            <a:ext cx="10874829" cy="5122604"/>
          </a:xfrm>
        </p:spPr>
        <p:txBody>
          <a:bodyPr/>
          <a:lstStyle/>
          <a:p>
            <a:r>
              <a:rPr lang="en-US" sz="2400" dirty="0"/>
              <a:t>50 acre site – </a:t>
            </a:r>
            <a:r>
              <a:rPr lang="en-US" sz="2400" dirty="0" smtClean="0"/>
              <a:t>90 </a:t>
            </a:r>
            <a:r>
              <a:rPr lang="en-US" sz="2400" dirty="0"/>
              <a:t>percent impervious; </a:t>
            </a:r>
            <a:r>
              <a:rPr lang="en-US" sz="2400" dirty="0" smtClean="0"/>
              <a:t>all commercial/business</a:t>
            </a:r>
            <a:endParaRPr lang="en-US" sz="2400" dirty="0"/>
          </a:p>
          <a:p>
            <a:r>
              <a:rPr lang="en-US" sz="2400" dirty="0" smtClean="0"/>
              <a:t>A soils (0.8 </a:t>
            </a:r>
            <a:r>
              <a:rPr lang="en-US" sz="2400" dirty="0"/>
              <a:t>in/</a:t>
            </a:r>
            <a:r>
              <a:rPr lang="en-US" sz="2400" dirty="0" err="1"/>
              <a:t>hr</a:t>
            </a:r>
            <a:r>
              <a:rPr lang="en-US" sz="2400" dirty="0" smtClean="0"/>
              <a:t>)</a:t>
            </a:r>
          </a:p>
          <a:p>
            <a:r>
              <a:rPr lang="en-US" sz="2400" dirty="0" smtClean="0"/>
              <a:t>Can the retention goal be met with a </a:t>
            </a:r>
            <a:r>
              <a:rPr lang="en-US" sz="2400" b="1" u="sng" dirty="0" smtClean="0"/>
              <a:t>realistic</a:t>
            </a:r>
            <a:r>
              <a:rPr lang="en-US" sz="2400" dirty="0" smtClean="0"/>
              <a:t> BMP scenario? If not, how can we maximize volume and phosphorus retention?</a:t>
            </a:r>
          </a:p>
          <a:p>
            <a:r>
              <a:rPr lang="en-US" sz="2400" dirty="0" smtClean="0"/>
              <a:t>What BMPs work well for this scenario?</a:t>
            </a:r>
          </a:p>
        </p:txBody>
      </p:sp>
      <p:pic>
        <p:nvPicPr>
          <p:cNvPr id="3" name="Picture 2"/>
          <p:cNvPicPr>
            <a:picLocks noChangeAspect="1"/>
          </p:cNvPicPr>
          <p:nvPr/>
        </p:nvPicPr>
        <p:blipFill rotWithShape="1">
          <a:blip r:embed="rId2"/>
          <a:srcRect l="20000" t="29196" r="63071" b="31609"/>
          <a:stretch/>
        </p:blipFill>
        <p:spPr>
          <a:xfrm>
            <a:off x="3152502" y="3344092"/>
            <a:ext cx="5275021" cy="3435070"/>
          </a:xfrm>
          <a:prstGeom prst="rect">
            <a:avLst/>
          </a:prstGeom>
        </p:spPr>
      </p:pic>
      <p:sp>
        <p:nvSpPr>
          <p:cNvPr id="5" name="TextBox 4"/>
          <p:cNvSpPr txBox="1"/>
          <p:nvPr/>
        </p:nvSpPr>
        <p:spPr>
          <a:xfrm>
            <a:off x="1151790" y="5422431"/>
            <a:ext cx="1819470" cy="369332"/>
          </a:xfrm>
          <a:prstGeom prst="rect">
            <a:avLst/>
          </a:prstGeom>
          <a:noFill/>
        </p:spPr>
        <p:txBody>
          <a:bodyPr wrap="square" rtlCol="0">
            <a:spAutoFit/>
          </a:bodyPr>
          <a:lstStyle/>
          <a:p>
            <a:pPr algn="r"/>
            <a:r>
              <a:rPr lang="en-US" dirty="0" smtClean="0"/>
              <a:t>One option</a:t>
            </a:r>
            <a:endParaRPr lang="en-US" dirty="0"/>
          </a:p>
        </p:txBody>
      </p:sp>
      <p:sp>
        <p:nvSpPr>
          <p:cNvPr id="6" name="Right Arrow 5"/>
          <p:cNvSpPr/>
          <p:nvPr/>
        </p:nvSpPr>
        <p:spPr>
          <a:xfrm>
            <a:off x="2539420" y="5301654"/>
            <a:ext cx="951723" cy="1626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4839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BMP vs. performance goal vs. annual</a:t>
            </a:r>
            <a:endParaRPr lang="en-US" dirty="0"/>
          </a:p>
        </p:txBody>
      </p:sp>
      <p:sp>
        <p:nvSpPr>
          <p:cNvPr id="3" name="Content Placeholder 2"/>
          <p:cNvSpPr>
            <a:spLocks noGrp="1"/>
          </p:cNvSpPr>
          <p:nvPr>
            <p:ph idx="1"/>
          </p:nvPr>
        </p:nvSpPr>
        <p:spPr/>
        <p:txBody>
          <a:bodyPr>
            <a:normAutofit/>
          </a:bodyPr>
          <a:lstStyle/>
          <a:p>
            <a:r>
              <a:rPr lang="en-US" dirty="0" smtClean="0"/>
              <a:t>Quantification of volume, TSS, and P reductions are for BMPs, for a performance goal, and on an average annual basis</a:t>
            </a:r>
          </a:p>
          <a:p>
            <a:r>
              <a:rPr lang="en-US" dirty="0" smtClean="0"/>
              <a:t>A performance goal is a target for volume and/or pollutant reductions</a:t>
            </a:r>
          </a:p>
          <a:p>
            <a:pPr lvl="1"/>
            <a:r>
              <a:rPr lang="en-US" dirty="0" smtClean="0"/>
              <a:t>CSW permit has a goal of 1 inch retention of impervious surfaces for new development: captures about 90% of annual precipitation</a:t>
            </a:r>
          </a:p>
          <a:p>
            <a:pPr lvl="1"/>
            <a:r>
              <a:rPr lang="en-US" dirty="0" smtClean="0"/>
              <a:t>MIDS goal is 1.1 inches: mimics native vegetation and soils</a:t>
            </a:r>
          </a:p>
          <a:p>
            <a:pPr lvl="1"/>
            <a:r>
              <a:rPr lang="en-US" dirty="0" smtClean="0"/>
              <a:t>TMDLs might have goals for TSS or P reduction to meet surface water quality standards</a:t>
            </a:r>
          </a:p>
        </p:txBody>
      </p:sp>
    </p:spTree>
    <p:extLst>
      <p:ext uri="{BB962C8B-B14F-4D97-AF65-F5344CB8AC3E}">
        <p14:creationId xmlns:p14="http://schemas.microsoft.com/office/powerpoint/2010/main" val="30981501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0476"/>
            <a:ext cx="8229600" cy="873925"/>
          </a:xfrm>
        </p:spPr>
        <p:txBody>
          <a:bodyPr/>
          <a:lstStyle/>
          <a:p>
            <a:r>
              <a:rPr lang="en-US" dirty="0" smtClean="0"/>
              <a:t>How does the calculator work?</a:t>
            </a:r>
            <a:endParaRPr lang="en-US" dirty="0"/>
          </a:p>
        </p:txBody>
      </p:sp>
      <p:sp>
        <p:nvSpPr>
          <p:cNvPr id="3" name="Content Placeholder 2"/>
          <p:cNvSpPr>
            <a:spLocks noGrp="1"/>
          </p:cNvSpPr>
          <p:nvPr>
            <p:ph idx="1"/>
          </p:nvPr>
        </p:nvSpPr>
        <p:spPr>
          <a:xfrm>
            <a:off x="1981200" y="1066801"/>
            <a:ext cx="8382000" cy="5059363"/>
          </a:xfrm>
        </p:spPr>
        <p:txBody>
          <a:bodyPr>
            <a:normAutofit/>
          </a:bodyPr>
          <a:lstStyle/>
          <a:p>
            <a:r>
              <a:rPr lang="en-US" dirty="0" smtClean="0"/>
              <a:t>Calculates the amount of </a:t>
            </a:r>
            <a:r>
              <a:rPr lang="en-US" dirty="0" err="1" smtClean="0"/>
              <a:t>stormwater</a:t>
            </a:r>
            <a:r>
              <a:rPr lang="en-US" dirty="0" smtClean="0"/>
              <a:t> runoff, P, and TSS entering the BMP</a:t>
            </a:r>
          </a:p>
          <a:p>
            <a:r>
              <a:rPr lang="en-US" dirty="0" smtClean="0"/>
              <a:t>Different BMPs have removal efficiencies based on research and monitoring</a:t>
            </a:r>
          </a:p>
          <a:p>
            <a:r>
              <a:rPr lang="en-US" dirty="0" smtClean="0"/>
              <a:t>Calculator does a mass balance on volume, P, and TSS coming in, being removed, and returning as runoff</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91200" y="4419601"/>
            <a:ext cx="4114800" cy="2277905"/>
          </a:xfrm>
          <a:prstGeom prst="rect">
            <a:avLst/>
          </a:prstGeom>
        </p:spPr>
      </p:pic>
    </p:spTree>
    <p:extLst>
      <p:ext uri="{BB962C8B-B14F-4D97-AF65-F5344CB8AC3E}">
        <p14:creationId xmlns:p14="http://schemas.microsoft.com/office/powerpoint/2010/main" val="984467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573237" y="381000"/>
            <a:ext cx="5074329" cy="1716358"/>
            <a:chOff x="1134155" y="2200654"/>
            <a:chExt cx="5743741" cy="2612820"/>
          </a:xfrm>
        </p:grpSpPr>
        <p:grpSp>
          <p:nvGrpSpPr>
            <p:cNvPr id="3" name="Group 2"/>
            <p:cNvGrpSpPr>
              <a:grpSpLocks/>
            </p:cNvGrpSpPr>
            <p:nvPr/>
          </p:nvGrpSpPr>
          <p:grpSpPr bwMode="auto">
            <a:xfrm>
              <a:off x="1295400" y="2438400"/>
              <a:ext cx="2752044" cy="1442142"/>
              <a:chOff x="0" y="-159503"/>
              <a:chExt cx="2751583" cy="1448476"/>
            </a:xfrm>
          </p:grpSpPr>
          <p:sp>
            <p:nvSpPr>
              <p:cNvPr id="11" name="Flowchart: Manual Operation 10"/>
              <p:cNvSpPr/>
              <p:nvPr/>
            </p:nvSpPr>
            <p:spPr bwMode="auto">
              <a:xfrm>
                <a:off x="0" y="267343"/>
                <a:ext cx="2427867" cy="1021630"/>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2" name="Flowchart: Direct Access Storage 11"/>
              <p:cNvSpPr/>
              <p:nvPr/>
            </p:nvSpPr>
            <p:spPr bwMode="auto">
              <a:xfrm>
                <a:off x="1943922" y="-159503"/>
                <a:ext cx="807661" cy="407750"/>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13" name="Rectangle 12"/>
              <p:cNvSpPr/>
              <p:nvPr/>
            </p:nvSpPr>
            <p:spPr bwMode="auto">
              <a:xfrm>
                <a:off x="506244" y="1185597"/>
                <a:ext cx="1437678" cy="85932"/>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grpSp>
        <p:sp>
          <p:nvSpPr>
            <p:cNvPr id="4" name="Flowchart: Manual Operation 3"/>
            <p:cNvSpPr/>
            <p:nvPr/>
          </p:nvSpPr>
          <p:spPr bwMode="auto">
            <a:xfrm>
              <a:off x="1286106" y="2864004"/>
              <a:ext cx="2428274" cy="1017163"/>
            </a:xfrm>
            <a:prstGeom prst="flowChartManualOperation">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5" name="TextBox 4"/>
            <p:cNvSpPr txBox="1"/>
            <p:nvPr/>
          </p:nvSpPr>
          <p:spPr>
            <a:xfrm>
              <a:off x="1134155" y="4298092"/>
              <a:ext cx="2767072" cy="515382"/>
            </a:xfrm>
            <a:prstGeom prst="rect">
              <a:avLst/>
            </a:prstGeom>
            <a:noFill/>
          </p:spPr>
          <p:txBody>
            <a:bodyPr wrap="none" rtlCol="0">
              <a:spAutoFit/>
            </a:bodyPr>
            <a:lstStyle/>
            <a:p>
              <a:pPr algn="ctr"/>
              <a:r>
                <a:rPr lang="en-US" sz="1600" dirty="0"/>
                <a:t>100% TSS, PP, DP reduction</a:t>
              </a:r>
            </a:p>
          </p:txBody>
        </p:sp>
        <p:sp>
          <p:nvSpPr>
            <p:cNvPr id="6" name="TextBox 5"/>
            <p:cNvSpPr txBox="1"/>
            <p:nvPr/>
          </p:nvSpPr>
          <p:spPr>
            <a:xfrm>
              <a:off x="4168451" y="2200654"/>
              <a:ext cx="2709445" cy="1639854"/>
            </a:xfrm>
            <a:prstGeom prst="rect">
              <a:avLst/>
            </a:prstGeom>
            <a:noFill/>
          </p:spPr>
          <p:txBody>
            <a:bodyPr wrap="none" rtlCol="0">
              <a:spAutoFit/>
            </a:bodyPr>
            <a:lstStyle/>
            <a:p>
              <a:pPr algn="ctr"/>
              <a:r>
                <a:rPr lang="en-US" sz="1600" dirty="0"/>
                <a:t>Overflow volume</a:t>
              </a:r>
            </a:p>
            <a:p>
              <a:pPr algn="ctr"/>
              <a:r>
                <a:rPr lang="en-US" sz="1600" dirty="0"/>
                <a:t>0% TSS, Particulate P (PP), </a:t>
              </a:r>
            </a:p>
            <a:p>
              <a:pPr algn="ctr"/>
              <a:r>
                <a:rPr lang="en-US" sz="1600" dirty="0"/>
                <a:t>and Dissolved P (DP)</a:t>
              </a:r>
            </a:p>
            <a:p>
              <a:pPr algn="ctr"/>
              <a:r>
                <a:rPr lang="en-US" sz="1600" dirty="0"/>
                <a:t>reduction</a:t>
              </a:r>
            </a:p>
          </p:txBody>
        </p:sp>
        <p:sp>
          <p:nvSpPr>
            <p:cNvPr id="7" name="Right Arrow 6"/>
            <p:cNvSpPr/>
            <p:nvPr/>
          </p:nvSpPr>
          <p:spPr>
            <a:xfrm rot="5400000">
              <a:off x="1470963" y="3613959"/>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rot="5400000">
              <a:off x="2008081" y="3615057"/>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rot="5400000">
              <a:off x="2624822" y="3617252"/>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429000" y="2410173"/>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8355678" y="762000"/>
            <a:ext cx="3200400" cy="369332"/>
          </a:xfrm>
          <a:prstGeom prst="rect">
            <a:avLst/>
          </a:prstGeom>
          <a:noFill/>
        </p:spPr>
        <p:txBody>
          <a:bodyPr wrap="square" rtlCol="0">
            <a:spAutoFit/>
          </a:bodyPr>
          <a:lstStyle/>
          <a:p>
            <a:pPr algn="r"/>
            <a:r>
              <a:rPr lang="en-US" b="1" dirty="0"/>
              <a:t>Infiltration BMPs</a:t>
            </a:r>
          </a:p>
        </p:txBody>
      </p:sp>
      <p:grpSp>
        <p:nvGrpSpPr>
          <p:cNvPr id="15" name="Group 14"/>
          <p:cNvGrpSpPr/>
          <p:nvPr/>
        </p:nvGrpSpPr>
        <p:grpSpPr>
          <a:xfrm>
            <a:off x="3478878" y="2677903"/>
            <a:ext cx="5268842" cy="1758789"/>
            <a:chOff x="2236531" y="2134825"/>
            <a:chExt cx="5664527" cy="3175908"/>
          </a:xfrm>
        </p:grpSpPr>
        <p:sp>
          <p:nvSpPr>
            <p:cNvPr id="16" name="TextBox 15"/>
            <p:cNvSpPr txBox="1"/>
            <p:nvPr/>
          </p:nvSpPr>
          <p:spPr>
            <a:xfrm>
              <a:off x="2294567" y="4699394"/>
              <a:ext cx="2628166" cy="611339"/>
            </a:xfrm>
            <a:prstGeom prst="rect">
              <a:avLst/>
            </a:prstGeom>
            <a:noFill/>
          </p:spPr>
          <p:txBody>
            <a:bodyPr wrap="none" rtlCol="0">
              <a:spAutoFit/>
            </a:bodyPr>
            <a:lstStyle/>
            <a:p>
              <a:pPr algn="ctr"/>
              <a:r>
                <a:rPr lang="en-US" sz="1600" dirty="0"/>
                <a:t>100% TSS, PP, DP reduction</a:t>
              </a:r>
            </a:p>
          </p:txBody>
        </p:sp>
        <p:sp>
          <p:nvSpPr>
            <p:cNvPr id="17" name="TextBox 16"/>
            <p:cNvSpPr txBox="1"/>
            <p:nvPr/>
          </p:nvSpPr>
          <p:spPr>
            <a:xfrm>
              <a:off x="5215608" y="2886325"/>
              <a:ext cx="2685450" cy="1945171"/>
            </a:xfrm>
            <a:prstGeom prst="rect">
              <a:avLst/>
            </a:prstGeom>
            <a:noFill/>
          </p:spPr>
          <p:txBody>
            <a:bodyPr wrap="none" rtlCol="0">
              <a:spAutoFit/>
            </a:bodyPr>
            <a:lstStyle/>
            <a:p>
              <a:pPr algn="ctr"/>
              <a:r>
                <a:rPr lang="en-US" sz="1600" dirty="0"/>
                <a:t>Filtered volume</a:t>
              </a:r>
            </a:p>
            <a:p>
              <a:pPr algn="ctr"/>
              <a:r>
                <a:rPr lang="en-US" sz="1600" dirty="0"/>
                <a:t>60% TSS. Particulate P (PP), </a:t>
              </a:r>
            </a:p>
            <a:p>
              <a:pPr algn="ctr"/>
              <a:r>
                <a:rPr lang="en-US" sz="1600" dirty="0"/>
                <a:t>and Dissolved P (DP)</a:t>
              </a:r>
            </a:p>
            <a:p>
              <a:pPr algn="ctr"/>
              <a:r>
                <a:rPr lang="en-US" sz="1600" dirty="0"/>
                <a:t>Calculated based on media</a:t>
              </a:r>
            </a:p>
          </p:txBody>
        </p:sp>
        <p:grpSp>
          <p:nvGrpSpPr>
            <p:cNvPr id="18" name="Group 17"/>
            <p:cNvGrpSpPr/>
            <p:nvPr/>
          </p:nvGrpSpPr>
          <p:grpSpPr>
            <a:xfrm>
              <a:off x="2236531" y="2134825"/>
              <a:ext cx="2885392" cy="2251789"/>
              <a:chOff x="2236532" y="2134826"/>
              <a:chExt cx="2885392" cy="2251789"/>
            </a:xfrm>
          </p:grpSpPr>
          <p:grpSp>
            <p:nvGrpSpPr>
              <p:cNvPr id="24" name="Group 23"/>
              <p:cNvGrpSpPr>
                <a:grpSpLocks/>
              </p:cNvGrpSpPr>
              <p:nvPr/>
            </p:nvGrpSpPr>
            <p:grpSpPr bwMode="auto">
              <a:xfrm>
                <a:off x="2236532" y="2134826"/>
                <a:ext cx="2885392" cy="2251789"/>
                <a:chOff x="0" y="0"/>
                <a:chExt cx="3088244" cy="2429054"/>
              </a:xfrm>
            </p:grpSpPr>
            <p:grpSp>
              <p:nvGrpSpPr>
                <p:cNvPr id="26" name="Group 25"/>
                <p:cNvGrpSpPr>
                  <a:grpSpLocks/>
                </p:cNvGrpSpPr>
                <p:nvPr/>
              </p:nvGrpSpPr>
              <p:grpSpPr bwMode="auto">
                <a:xfrm>
                  <a:off x="0" y="0"/>
                  <a:ext cx="3088244" cy="2429054"/>
                  <a:chOff x="0" y="0"/>
                  <a:chExt cx="3093635" cy="1858294"/>
                </a:xfrm>
              </p:grpSpPr>
              <p:grpSp>
                <p:nvGrpSpPr>
                  <p:cNvPr id="28" name="Group 27"/>
                  <p:cNvGrpSpPr>
                    <a:grpSpLocks/>
                  </p:cNvGrpSpPr>
                  <p:nvPr/>
                </p:nvGrpSpPr>
                <p:grpSpPr bwMode="auto">
                  <a:xfrm>
                    <a:off x="0" y="0"/>
                    <a:ext cx="3093635" cy="1858294"/>
                    <a:chOff x="0" y="0"/>
                    <a:chExt cx="4195589" cy="2030438"/>
                  </a:xfrm>
                </p:grpSpPr>
                <p:grpSp>
                  <p:nvGrpSpPr>
                    <p:cNvPr id="30" name="Group 29"/>
                    <p:cNvGrpSpPr>
                      <a:grpSpLocks/>
                    </p:cNvGrpSpPr>
                    <p:nvPr/>
                  </p:nvGrpSpPr>
                  <p:grpSpPr bwMode="auto">
                    <a:xfrm>
                      <a:off x="0" y="0"/>
                      <a:ext cx="4195589" cy="2021871"/>
                      <a:chOff x="0" y="0"/>
                      <a:chExt cx="4195589" cy="2021871"/>
                    </a:xfrm>
                  </p:grpSpPr>
                  <p:sp>
                    <p:nvSpPr>
                      <p:cNvPr id="32" name="Flowchart: Manual Operation 31"/>
                      <p:cNvSpPr/>
                      <p:nvPr/>
                    </p:nvSpPr>
                    <p:spPr>
                      <a:xfrm>
                        <a:off x="0" y="0"/>
                        <a:ext cx="4195589" cy="1996169"/>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33" name="Right Triangle 32"/>
                      <p:cNvSpPr/>
                      <p:nvPr/>
                    </p:nvSpPr>
                    <p:spPr>
                      <a:xfrm rot="10800000">
                        <a:off x="290783" y="616842"/>
                        <a:ext cx="567720" cy="1405029"/>
                      </a:xfrm>
                      <a:prstGeom prst="rtTriangle">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34" name="Rectangle 33"/>
                      <p:cNvSpPr/>
                      <p:nvPr/>
                    </p:nvSpPr>
                    <p:spPr>
                      <a:xfrm>
                        <a:off x="858503" y="629693"/>
                        <a:ext cx="2492429" cy="1379327"/>
                      </a:xfrm>
                      <a:prstGeom prst="rect">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cxnSp>
                    <p:nvCxnSpPr>
                      <p:cNvPr id="35" name="Straight Connector 34"/>
                      <p:cNvCxnSpPr/>
                      <p:nvPr/>
                    </p:nvCxnSpPr>
                    <p:spPr>
                      <a:xfrm>
                        <a:off x="844657" y="1996169"/>
                        <a:ext cx="250627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1" name="Right Triangle 30"/>
                    <p:cNvSpPr/>
                    <p:nvPr/>
                  </p:nvSpPr>
                  <p:spPr>
                    <a:xfrm rot="10800000" flipH="1">
                      <a:off x="3350933" y="625409"/>
                      <a:ext cx="540026" cy="1405029"/>
                    </a:xfrm>
                    <a:prstGeom prst="rtTriangle">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sp>
                <p:nvSpPr>
                  <p:cNvPr id="29" name="Flowchart: Direct Access Storage 28"/>
                  <p:cNvSpPr/>
                  <p:nvPr/>
                </p:nvSpPr>
                <p:spPr bwMode="auto">
                  <a:xfrm>
                    <a:off x="2429984" y="1003636"/>
                    <a:ext cx="602391" cy="227386"/>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grpSp>
            <p:sp>
              <p:nvSpPr>
                <p:cNvPr id="27" name="Rectangle 26"/>
                <p:cNvSpPr/>
                <p:nvPr/>
              </p:nvSpPr>
              <p:spPr>
                <a:xfrm>
                  <a:off x="193652" y="645698"/>
                  <a:ext cx="2700940" cy="92243"/>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a:p>
              </p:txBody>
            </p:sp>
          </p:grpSp>
          <p:cxnSp>
            <p:nvCxnSpPr>
              <p:cNvPr id="25" name="Straight Connector 24"/>
              <p:cNvCxnSpPr/>
              <p:nvPr/>
            </p:nvCxnSpPr>
            <p:spPr bwMode="auto">
              <a:xfrm>
                <a:off x="2426986" y="2134826"/>
                <a:ext cx="269493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 name="Right Arrow 18"/>
            <p:cNvSpPr/>
            <p:nvPr/>
          </p:nvSpPr>
          <p:spPr>
            <a:xfrm>
              <a:off x="4412061" y="3256578"/>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2631688" y="3601844"/>
              <a:ext cx="2085278" cy="747132"/>
            </a:xfrm>
            <a:custGeom>
              <a:avLst/>
              <a:gdLst>
                <a:gd name="connsiteX0" fmla="*/ 189571 w 2085278"/>
                <a:gd name="connsiteY0" fmla="*/ 747132 h 747132"/>
                <a:gd name="connsiteX1" fmla="*/ 1895707 w 2085278"/>
                <a:gd name="connsiteY1" fmla="*/ 747132 h 747132"/>
                <a:gd name="connsiteX2" fmla="*/ 2085278 w 2085278"/>
                <a:gd name="connsiteY2" fmla="*/ 11151 h 747132"/>
                <a:gd name="connsiteX3" fmla="*/ 0 w 2085278"/>
                <a:gd name="connsiteY3" fmla="*/ 0 h 747132"/>
                <a:gd name="connsiteX4" fmla="*/ 189571 w 2085278"/>
                <a:gd name="connsiteY4" fmla="*/ 747132 h 7471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85278" h="747132">
                  <a:moveTo>
                    <a:pt x="189571" y="747132"/>
                  </a:moveTo>
                  <a:lnTo>
                    <a:pt x="1895707" y="747132"/>
                  </a:lnTo>
                  <a:lnTo>
                    <a:pt x="2085278" y="11151"/>
                  </a:lnTo>
                  <a:lnTo>
                    <a:pt x="0" y="0"/>
                  </a:lnTo>
                  <a:lnTo>
                    <a:pt x="189571" y="747132"/>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5400000">
              <a:off x="2551545" y="4017455"/>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5400000">
              <a:off x="3088663" y="4018553"/>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5400000">
              <a:off x="3705404" y="4020748"/>
              <a:ext cx="897339" cy="464341"/>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TextBox 35"/>
          <p:cNvSpPr txBox="1"/>
          <p:nvPr/>
        </p:nvSpPr>
        <p:spPr>
          <a:xfrm>
            <a:off x="9193878" y="3474834"/>
            <a:ext cx="2590800" cy="646331"/>
          </a:xfrm>
          <a:prstGeom prst="rect">
            <a:avLst/>
          </a:prstGeom>
          <a:noFill/>
        </p:spPr>
        <p:txBody>
          <a:bodyPr wrap="square" rtlCol="0">
            <a:spAutoFit/>
          </a:bodyPr>
          <a:lstStyle/>
          <a:p>
            <a:pPr algn="r"/>
            <a:r>
              <a:rPr lang="en-US" b="1" dirty="0"/>
              <a:t>Filtration BMPs w/ some infiltration</a:t>
            </a:r>
          </a:p>
        </p:txBody>
      </p:sp>
      <p:sp>
        <p:nvSpPr>
          <p:cNvPr id="37" name="Freeform 36"/>
          <p:cNvSpPr/>
          <p:nvPr/>
        </p:nvSpPr>
        <p:spPr>
          <a:xfrm>
            <a:off x="3613694" y="5275385"/>
            <a:ext cx="2523393" cy="879230"/>
          </a:xfrm>
          <a:custGeom>
            <a:avLst/>
            <a:gdLst>
              <a:gd name="connsiteX0" fmla="*/ 0 w 2523393"/>
              <a:gd name="connsiteY0" fmla="*/ 0 h 879230"/>
              <a:gd name="connsiteX1" fmla="*/ 342900 w 2523393"/>
              <a:gd name="connsiteY1" fmla="*/ 879230 h 879230"/>
              <a:gd name="connsiteX2" fmla="*/ 2145323 w 2523393"/>
              <a:gd name="connsiteY2" fmla="*/ 870438 h 879230"/>
              <a:gd name="connsiteX3" fmla="*/ 2523393 w 2523393"/>
              <a:gd name="connsiteY3" fmla="*/ 0 h 879230"/>
            </a:gdLst>
            <a:ahLst/>
            <a:cxnLst>
              <a:cxn ang="0">
                <a:pos x="connsiteX0" y="connsiteY0"/>
              </a:cxn>
              <a:cxn ang="0">
                <a:pos x="connsiteX1" y="connsiteY1"/>
              </a:cxn>
              <a:cxn ang="0">
                <a:pos x="connsiteX2" y="connsiteY2"/>
              </a:cxn>
              <a:cxn ang="0">
                <a:pos x="connsiteX3" y="connsiteY3"/>
              </a:cxn>
            </a:cxnLst>
            <a:rect l="l" t="t" r="r" b="b"/>
            <a:pathLst>
              <a:path w="2523393" h="879230">
                <a:moveTo>
                  <a:pt x="0" y="0"/>
                </a:moveTo>
                <a:lnTo>
                  <a:pt x="342900" y="879230"/>
                </a:lnTo>
                <a:lnTo>
                  <a:pt x="2145323" y="870438"/>
                </a:lnTo>
                <a:lnTo>
                  <a:pt x="2523393"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p:cNvSpPr txBox="1"/>
          <p:nvPr/>
        </p:nvSpPr>
        <p:spPr>
          <a:xfrm>
            <a:off x="3946887" y="5782352"/>
            <a:ext cx="1839161" cy="369332"/>
          </a:xfrm>
          <a:prstGeom prst="rect">
            <a:avLst/>
          </a:prstGeom>
          <a:blipFill>
            <a:blip r:embed="rId4"/>
            <a:tile tx="0" ty="0" sx="100000" sy="100000" flip="none" algn="tl"/>
          </a:blipFill>
          <a:ln>
            <a:solidFill>
              <a:schemeClr val="accent1"/>
            </a:solidFill>
          </a:ln>
        </p:spPr>
        <p:txBody>
          <a:bodyPr wrap="square" rtlCol="0">
            <a:spAutoFit/>
          </a:bodyPr>
          <a:lstStyle/>
          <a:p>
            <a:pPr algn="ctr"/>
            <a:r>
              <a:rPr lang="en-US" dirty="0"/>
              <a:t>Settled solids</a:t>
            </a:r>
          </a:p>
        </p:txBody>
      </p:sp>
      <p:sp>
        <p:nvSpPr>
          <p:cNvPr id="39" name="Freeform 38"/>
          <p:cNvSpPr/>
          <p:nvPr/>
        </p:nvSpPr>
        <p:spPr>
          <a:xfrm>
            <a:off x="3305964" y="5205046"/>
            <a:ext cx="782515" cy="404446"/>
          </a:xfrm>
          <a:custGeom>
            <a:avLst/>
            <a:gdLst>
              <a:gd name="connsiteX0" fmla="*/ 0 w 782515"/>
              <a:gd name="connsiteY0" fmla="*/ 0 h 404446"/>
              <a:gd name="connsiteX1" fmla="*/ 501161 w 782515"/>
              <a:gd name="connsiteY1" fmla="*/ 0 h 404446"/>
              <a:gd name="connsiteX2" fmla="*/ 782515 w 782515"/>
              <a:gd name="connsiteY2" fmla="*/ 404446 h 404446"/>
            </a:gdLst>
            <a:ahLst/>
            <a:cxnLst>
              <a:cxn ang="0">
                <a:pos x="connsiteX0" y="connsiteY0"/>
              </a:cxn>
              <a:cxn ang="0">
                <a:pos x="connsiteX1" y="connsiteY1"/>
              </a:cxn>
              <a:cxn ang="0">
                <a:pos x="connsiteX2" y="connsiteY2"/>
              </a:cxn>
            </a:cxnLst>
            <a:rect l="l" t="t" r="r" b="b"/>
            <a:pathLst>
              <a:path w="782515" h="404446">
                <a:moveTo>
                  <a:pt x="0" y="0"/>
                </a:moveTo>
                <a:lnTo>
                  <a:pt x="501161" y="0"/>
                </a:lnTo>
                <a:lnTo>
                  <a:pt x="782515" y="404446"/>
                </a:lnTo>
              </a:path>
            </a:pathLst>
          </a:custGeom>
          <a:noFill/>
          <a:ln>
            <a:solidFill>
              <a:schemeClr val="accent6">
                <a:lumMod val="75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39"/>
          <p:cNvSpPr/>
          <p:nvPr/>
        </p:nvSpPr>
        <p:spPr>
          <a:xfrm rot="18229655">
            <a:off x="5616949" y="5224700"/>
            <a:ext cx="782515" cy="404446"/>
          </a:xfrm>
          <a:custGeom>
            <a:avLst/>
            <a:gdLst>
              <a:gd name="connsiteX0" fmla="*/ 0 w 782515"/>
              <a:gd name="connsiteY0" fmla="*/ 0 h 404446"/>
              <a:gd name="connsiteX1" fmla="*/ 501161 w 782515"/>
              <a:gd name="connsiteY1" fmla="*/ 0 h 404446"/>
              <a:gd name="connsiteX2" fmla="*/ 782515 w 782515"/>
              <a:gd name="connsiteY2" fmla="*/ 404446 h 404446"/>
            </a:gdLst>
            <a:ahLst/>
            <a:cxnLst>
              <a:cxn ang="0">
                <a:pos x="connsiteX0" y="connsiteY0"/>
              </a:cxn>
              <a:cxn ang="0">
                <a:pos x="connsiteX1" y="connsiteY1"/>
              </a:cxn>
              <a:cxn ang="0">
                <a:pos x="connsiteX2" y="connsiteY2"/>
              </a:cxn>
            </a:cxnLst>
            <a:rect l="l" t="t" r="r" b="b"/>
            <a:pathLst>
              <a:path w="782515" h="404446">
                <a:moveTo>
                  <a:pt x="0" y="0"/>
                </a:moveTo>
                <a:lnTo>
                  <a:pt x="501161" y="0"/>
                </a:lnTo>
                <a:lnTo>
                  <a:pt x="782515" y="404446"/>
                </a:lnTo>
              </a:path>
            </a:pathLst>
          </a:custGeom>
          <a:noFill/>
          <a:ln>
            <a:solidFill>
              <a:schemeClr val="accent6">
                <a:lumMod val="75000"/>
              </a:schemeClr>
            </a:solidFill>
            <a:tail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6246282" y="5118448"/>
            <a:ext cx="3132652" cy="1077218"/>
          </a:xfrm>
          <a:prstGeom prst="rect">
            <a:avLst/>
          </a:prstGeom>
          <a:noFill/>
        </p:spPr>
        <p:txBody>
          <a:bodyPr wrap="none" rtlCol="0">
            <a:spAutoFit/>
          </a:bodyPr>
          <a:lstStyle/>
          <a:p>
            <a:pPr algn="ctr"/>
            <a:r>
              <a:rPr lang="en-US" sz="1600" dirty="0"/>
              <a:t>Settled solids</a:t>
            </a:r>
          </a:p>
          <a:p>
            <a:pPr algn="ctr"/>
            <a:r>
              <a:rPr lang="en-US" sz="1600" dirty="0"/>
              <a:t>90% TSS and associated pollutants, </a:t>
            </a:r>
          </a:p>
          <a:p>
            <a:pPr algn="ctr"/>
            <a:r>
              <a:rPr lang="en-US" sz="1600" dirty="0"/>
              <a:t>No removal of dissolved </a:t>
            </a:r>
            <a:r>
              <a:rPr lang="en-US" sz="1600" dirty="0" smtClean="0"/>
              <a:t>pollutants</a:t>
            </a:r>
          </a:p>
          <a:p>
            <a:pPr algn="ctr"/>
            <a:r>
              <a:rPr lang="en-US" sz="1600" dirty="0" smtClean="0"/>
              <a:t>No volume reduction</a:t>
            </a:r>
            <a:endParaRPr lang="en-US" sz="1600" dirty="0"/>
          </a:p>
        </p:txBody>
      </p:sp>
      <p:sp>
        <p:nvSpPr>
          <p:cNvPr id="42" name="TextBox 41"/>
          <p:cNvSpPr txBox="1"/>
          <p:nvPr/>
        </p:nvSpPr>
        <p:spPr>
          <a:xfrm>
            <a:off x="9574878" y="5226208"/>
            <a:ext cx="2209800" cy="646331"/>
          </a:xfrm>
          <a:prstGeom prst="rect">
            <a:avLst/>
          </a:prstGeom>
          <a:noFill/>
        </p:spPr>
        <p:txBody>
          <a:bodyPr wrap="square" rtlCol="0">
            <a:spAutoFit/>
          </a:bodyPr>
          <a:lstStyle/>
          <a:p>
            <a:pPr algn="r"/>
            <a:r>
              <a:rPr lang="en-US" b="1" dirty="0"/>
              <a:t>Sedimentation BMPs</a:t>
            </a:r>
          </a:p>
          <a:p>
            <a:pPr algn="r"/>
            <a:r>
              <a:rPr lang="en-US" b="1" dirty="0"/>
              <a:t>No infiltration</a:t>
            </a:r>
          </a:p>
        </p:txBody>
      </p:sp>
      <p:sp>
        <p:nvSpPr>
          <p:cNvPr id="43" name="TextBox 42"/>
          <p:cNvSpPr txBox="1"/>
          <p:nvPr/>
        </p:nvSpPr>
        <p:spPr>
          <a:xfrm>
            <a:off x="573578" y="1039091"/>
            <a:ext cx="2385753" cy="2308324"/>
          </a:xfrm>
          <a:prstGeom prst="rect">
            <a:avLst/>
          </a:prstGeom>
          <a:noFill/>
        </p:spPr>
        <p:txBody>
          <a:bodyPr wrap="square" rtlCol="0">
            <a:spAutoFit/>
          </a:bodyPr>
          <a:lstStyle/>
          <a:p>
            <a:r>
              <a:rPr lang="en-US" sz="3600" dirty="0" smtClean="0"/>
              <a:t>3 types of BMPs in the calculator</a:t>
            </a:r>
            <a:endParaRPr lang="en-US" sz="3600" dirty="0"/>
          </a:p>
        </p:txBody>
      </p:sp>
    </p:spTree>
    <p:extLst>
      <p:ext uri="{BB962C8B-B14F-4D97-AF65-F5344CB8AC3E}">
        <p14:creationId xmlns:p14="http://schemas.microsoft.com/office/powerpoint/2010/main" val="38589541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365126"/>
            <a:ext cx="10515600" cy="811668"/>
          </a:xfrm>
        </p:spPr>
        <p:txBody>
          <a:bodyPr/>
          <a:lstStyle/>
          <a:p>
            <a:r>
              <a:rPr lang="en-US" dirty="0" smtClean="0"/>
              <a:t>Features, warnings, restrictions, help</a:t>
            </a:r>
            <a:endParaRPr lang="en-US" dirty="0"/>
          </a:p>
        </p:txBody>
      </p:sp>
      <p:sp>
        <p:nvSpPr>
          <p:cNvPr id="5" name="Content Placeholder 4"/>
          <p:cNvSpPr>
            <a:spLocks noGrp="1"/>
          </p:cNvSpPr>
          <p:nvPr>
            <p:ph idx="1"/>
          </p:nvPr>
        </p:nvSpPr>
        <p:spPr>
          <a:xfrm>
            <a:off x="838200" y="1383527"/>
            <a:ext cx="10515600" cy="4793436"/>
          </a:xfrm>
        </p:spPr>
        <p:txBody>
          <a:bodyPr>
            <a:noAutofit/>
          </a:bodyPr>
          <a:lstStyle/>
          <a:p>
            <a:r>
              <a:rPr lang="en-US" sz="2400" dirty="0" smtClean="0"/>
              <a:t>Zip code – rainfall data</a:t>
            </a:r>
          </a:p>
          <a:p>
            <a:r>
              <a:rPr lang="en-US" sz="2400" dirty="0" smtClean="0"/>
              <a:t>Question about CSW permit – affects BMPs available</a:t>
            </a:r>
          </a:p>
          <a:p>
            <a:r>
              <a:rPr lang="en-US" sz="2400" dirty="0" smtClean="0"/>
              <a:t>Default values for retention requirement, P and TSS concentrations</a:t>
            </a:r>
          </a:p>
          <a:p>
            <a:r>
              <a:rPr lang="en-US" sz="2400" dirty="0" smtClean="0"/>
              <a:t>Must have impervious acres</a:t>
            </a:r>
          </a:p>
          <a:p>
            <a:r>
              <a:rPr lang="en-US" sz="2400" dirty="0" smtClean="0"/>
              <a:t>Summary information toolbar on left</a:t>
            </a:r>
          </a:p>
          <a:p>
            <a:r>
              <a:rPr lang="en-US" sz="2400" dirty="0"/>
              <a:t>Warnings involve a change of a default condition (e.g. changing the P concentration)</a:t>
            </a:r>
          </a:p>
          <a:p>
            <a:r>
              <a:rPr lang="en-US" sz="2400" dirty="0"/>
              <a:t>Restrictions prevent you from entering </a:t>
            </a:r>
            <a:r>
              <a:rPr lang="en-US" sz="2400" dirty="0" smtClean="0"/>
              <a:t>data (examples - drawdown requirement, green roof and permeable pavement areas, </a:t>
            </a:r>
            <a:r>
              <a:rPr lang="en-US" sz="2400" dirty="0" err="1" smtClean="0"/>
              <a:t>bioretention</a:t>
            </a:r>
            <a:r>
              <a:rPr lang="en-US" sz="2400" dirty="0" smtClean="0"/>
              <a:t> depth</a:t>
            </a:r>
          </a:p>
          <a:p>
            <a:r>
              <a:rPr lang="en-US" sz="2400" dirty="0" smtClean="0"/>
              <a:t>Help button or links within each BMP – go to </a:t>
            </a:r>
            <a:r>
              <a:rPr lang="en-US" sz="2400" dirty="0" err="1" smtClean="0"/>
              <a:t>Stormwater</a:t>
            </a:r>
            <a:r>
              <a:rPr lang="en-US" sz="2400" dirty="0" smtClean="0"/>
              <a:t> Manual</a:t>
            </a:r>
            <a:endParaRPr lang="en-US" sz="2400" dirty="0"/>
          </a:p>
        </p:txBody>
      </p:sp>
    </p:spTree>
    <p:extLst>
      <p:ext uri="{BB962C8B-B14F-4D97-AF65-F5344CB8AC3E}">
        <p14:creationId xmlns:p14="http://schemas.microsoft.com/office/powerpoint/2010/main" val="15614134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err="1" smtClean="0"/>
              <a:t>Bioretention</a:t>
            </a:r>
            <a:r>
              <a:rPr lang="en-US" b="1" dirty="0" smtClean="0"/>
              <a:t> with underdrain</a:t>
            </a:r>
            <a:endParaRPr lang="en-US" b="1" dirty="0"/>
          </a:p>
        </p:txBody>
      </p:sp>
      <p:sp>
        <p:nvSpPr>
          <p:cNvPr id="4" name="Content Placeholder 3"/>
          <p:cNvSpPr>
            <a:spLocks noGrp="1"/>
          </p:cNvSpPr>
          <p:nvPr>
            <p:ph idx="1"/>
          </p:nvPr>
        </p:nvSpPr>
        <p:spPr/>
        <p:txBody>
          <a:bodyPr/>
          <a:lstStyle/>
          <a:p>
            <a:r>
              <a:rPr lang="en-US" dirty="0" smtClean="0"/>
              <a:t>Elevating the underdrain</a:t>
            </a:r>
          </a:p>
          <a:p>
            <a:r>
              <a:rPr lang="en-US" dirty="0" smtClean="0"/>
              <a:t>Lining</a:t>
            </a:r>
          </a:p>
          <a:p>
            <a:r>
              <a:rPr lang="en-US" dirty="0" smtClean="0"/>
              <a:t>Including a tree</a:t>
            </a:r>
          </a:p>
          <a:p>
            <a:r>
              <a:rPr lang="en-US" dirty="0" smtClean="0"/>
              <a:t>Maximum 1.5 foot water depth</a:t>
            </a:r>
          </a:p>
          <a:p>
            <a:r>
              <a:rPr lang="en-US" dirty="0" smtClean="0"/>
              <a:t>Phosphorus retention</a:t>
            </a:r>
          </a:p>
          <a:p>
            <a:pPr lvl="1"/>
            <a:r>
              <a:rPr lang="en-US" dirty="0" smtClean="0"/>
              <a:t>Media mixes C and D retain P; A and B leach P unless P content is &lt;30 ppm</a:t>
            </a:r>
          </a:p>
          <a:p>
            <a:pPr lvl="1"/>
            <a:r>
              <a:rPr lang="en-US" dirty="0" smtClean="0"/>
              <a:t>Adding an amendment to attenuate phosphorus</a:t>
            </a:r>
          </a:p>
        </p:txBody>
      </p:sp>
      <p:grpSp>
        <p:nvGrpSpPr>
          <p:cNvPr id="5" name="Group 4"/>
          <p:cNvGrpSpPr/>
          <p:nvPr/>
        </p:nvGrpSpPr>
        <p:grpSpPr>
          <a:xfrm>
            <a:off x="8475556" y="4801755"/>
            <a:ext cx="2590800" cy="1676400"/>
            <a:chOff x="2703414" y="4712732"/>
            <a:chExt cx="2590800" cy="1676400"/>
          </a:xfrm>
        </p:grpSpPr>
        <p:grpSp>
          <p:nvGrpSpPr>
            <p:cNvPr id="6" name="Group 5"/>
            <p:cNvGrpSpPr/>
            <p:nvPr/>
          </p:nvGrpSpPr>
          <p:grpSpPr>
            <a:xfrm>
              <a:off x="2703414" y="4712732"/>
              <a:ext cx="2590800" cy="1676400"/>
              <a:chOff x="2667000" y="126635"/>
              <a:chExt cx="2590800" cy="1676400"/>
            </a:xfrm>
          </p:grpSpPr>
          <p:sp>
            <p:nvSpPr>
              <p:cNvPr id="8" name="Rectangle 7"/>
              <p:cNvSpPr/>
              <p:nvPr/>
            </p:nvSpPr>
            <p:spPr>
              <a:xfrm>
                <a:off x="2667000" y="12663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p:cNvGrpSpPr>
                <a:grpSpLocks/>
              </p:cNvGrpSpPr>
              <p:nvPr/>
            </p:nvGrpSpPr>
            <p:grpSpPr bwMode="auto">
              <a:xfrm>
                <a:off x="2874923" y="525405"/>
                <a:ext cx="2167881" cy="1118420"/>
                <a:chOff x="0" y="-1"/>
                <a:chExt cx="3088243" cy="2424764"/>
              </a:xfrm>
            </p:grpSpPr>
            <p:grpSp>
              <p:nvGrpSpPr>
                <p:cNvPr id="13" name="Group 12"/>
                <p:cNvGrpSpPr>
                  <a:grpSpLocks/>
                </p:cNvGrpSpPr>
                <p:nvPr/>
              </p:nvGrpSpPr>
              <p:grpSpPr bwMode="auto">
                <a:xfrm>
                  <a:off x="0" y="-1"/>
                  <a:ext cx="3088243" cy="2424764"/>
                  <a:chOff x="0" y="0"/>
                  <a:chExt cx="4195588" cy="2026850"/>
                </a:xfrm>
              </p:grpSpPr>
              <p:grpSp>
                <p:nvGrpSpPr>
                  <p:cNvPr id="15" name="Group 14"/>
                  <p:cNvGrpSpPr>
                    <a:grpSpLocks/>
                  </p:cNvGrpSpPr>
                  <p:nvPr/>
                </p:nvGrpSpPr>
                <p:grpSpPr bwMode="auto">
                  <a:xfrm>
                    <a:off x="0" y="0"/>
                    <a:ext cx="4195588" cy="2018221"/>
                    <a:chOff x="0" y="0"/>
                    <a:chExt cx="4195588" cy="2018221"/>
                  </a:xfrm>
                </p:grpSpPr>
                <p:sp>
                  <p:nvSpPr>
                    <p:cNvPr id="17" name="Flowchart: Manual Operation 16"/>
                    <p:cNvSpPr/>
                    <p:nvPr/>
                  </p:nvSpPr>
                  <p:spPr>
                    <a:xfrm>
                      <a:off x="0" y="0"/>
                      <a:ext cx="4195588" cy="1992352"/>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8" name="Right Triangle 17"/>
                    <p:cNvSpPr/>
                    <p:nvPr/>
                  </p:nvSpPr>
                  <p:spPr>
                    <a:xfrm rot="10800000">
                      <a:off x="428037" y="996172"/>
                      <a:ext cx="430466" cy="1022049"/>
                    </a:xfrm>
                    <a:prstGeom prst="rtTriangle">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9" name="Rectangle 18"/>
                    <p:cNvSpPr/>
                    <p:nvPr/>
                  </p:nvSpPr>
                  <p:spPr>
                    <a:xfrm>
                      <a:off x="858504" y="996174"/>
                      <a:ext cx="2492428" cy="996174"/>
                    </a:xfrm>
                    <a:prstGeom prst="rect">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16" name="Right Triangle 15"/>
                  <p:cNvSpPr/>
                  <p:nvPr/>
                </p:nvSpPr>
                <p:spPr>
                  <a:xfrm rot="10800000" flipH="1">
                    <a:off x="3350932" y="996176"/>
                    <a:ext cx="468983" cy="1030674"/>
                  </a:xfrm>
                  <a:prstGeom prst="rtTriangle">
                    <a:avLst/>
                  </a:prstGeom>
                  <a:blipFill dpi="0" rotWithShape="1">
                    <a:blip r:embed="rId3"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14" name="Rectangle 13"/>
                <p:cNvSpPr/>
                <p:nvPr/>
              </p:nvSpPr>
              <p:spPr>
                <a:xfrm>
                  <a:off x="315066" y="816714"/>
                  <a:ext cx="2483499" cy="343736"/>
                </a:xfrm>
                <a:prstGeom prst="rect">
                  <a:avLst/>
                </a:prstGeom>
                <a:solidFill>
                  <a:schemeClr val="accent3">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grpSp>
          <p:pic>
            <p:nvPicPr>
              <p:cNvPr id="10"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3578" y="290439"/>
                <a:ext cx="716446" cy="6044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00640" y="307142"/>
                <a:ext cx="716446" cy="60442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9" descr="Grass on Transparent Background"/>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6512" y="307142"/>
                <a:ext cx="716446" cy="60442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Flowchart: Direct Access Storage 6"/>
            <p:cNvSpPr/>
            <p:nvPr/>
          </p:nvSpPr>
          <p:spPr bwMode="auto">
            <a:xfrm>
              <a:off x="4065516" y="5726560"/>
              <a:ext cx="1116084" cy="293240"/>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Tree>
    <p:extLst>
      <p:ext uri="{BB962C8B-B14F-4D97-AF65-F5344CB8AC3E}">
        <p14:creationId xmlns:p14="http://schemas.microsoft.com/office/powerpoint/2010/main" val="2618904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Permeable pavement considerations</a:t>
            </a:r>
            <a:endParaRPr lang="en-US" b="1" dirty="0"/>
          </a:p>
        </p:txBody>
      </p:sp>
      <p:sp>
        <p:nvSpPr>
          <p:cNvPr id="3" name="Content Placeholder 2"/>
          <p:cNvSpPr>
            <a:spLocks noGrp="1"/>
          </p:cNvSpPr>
          <p:nvPr>
            <p:ph idx="1"/>
          </p:nvPr>
        </p:nvSpPr>
        <p:spPr/>
        <p:txBody>
          <a:bodyPr/>
          <a:lstStyle/>
          <a:p>
            <a:r>
              <a:rPr lang="en-US" dirty="0" smtClean="0"/>
              <a:t>The area of permeable pavement must be included in the impervious acreage for the BMP</a:t>
            </a:r>
          </a:p>
          <a:p>
            <a:r>
              <a:rPr lang="en-US" dirty="0" smtClean="0"/>
              <a:t>The </a:t>
            </a:r>
            <a:r>
              <a:rPr lang="en-US" dirty="0" err="1" smtClean="0"/>
              <a:t>impervious:permeable</a:t>
            </a:r>
            <a:r>
              <a:rPr lang="en-US" dirty="0" smtClean="0"/>
              <a:t> pavement area ratio cannot exceed 5:1 (e.g. for 1 acre of impervious, must have at least = 8712 of permeable pavement)</a:t>
            </a:r>
          </a:p>
          <a:p>
            <a:r>
              <a:rPr lang="en-US" dirty="0" smtClean="0"/>
              <a:t>Volume credit for water stored beneath drain and infiltration during drawdown time</a:t>
            </a:r>
          </a:p>
          <a:p>
            <a:r>
              <a:rPr lang="en-US" dirty="0" smtClean="0"/>
              <a:t>An effective BMP for retaining runoff</a:t>
            </a:r>
            <a:endParaRPr lang="en-US" dirty="0"/>
          </a:p>
        </p:txBody>
      </p:sp>
      <p:grpSp>
        <p:nvGrpSpPr>
          <p:cNvPr id="4" name="Group 3"/>
          <p:cNvGrpSpPr/>
          <p:nvPr/>
        </p:nvGrpSpPr>
        <p:grpSpPr>
          <a:xfrm>
            <a:off x="8276712" y="4635500"/>
            <a:ext cx="2590800" cy="1676400"/>
            <a:chOff x="62663" y="2252035"/>
            <a:chExt cx="2590800" cy="1676400"/>
          </a:xfrm>
        </p:grpSpPr>
        <p:grpSp>
          <p:nvGrpSpPr>
            <p:cNvPr id="5" name="Group 4"/>
            <p:cNvGrpSpPr/>
            <p:nvPr/>
          </p:nvGrpSpPr>
          <p:grpSpPr>
            <a:xfrm>
              <a:off x="62663" y="2252035"/>
              <a:ext cx="2590800" cy="1676400"/>
              <a:chOff x="62663" y="2252035"/>
              <a:chExt cx="2590800" cy="1676400"/>
            </a:xfrm>
          </p:grpSpPr>
          <p:sp>
            <p:nvSpPr>
              <p:cNvPr id="7" name="Rectangle 6"/>
              <p:cNvSpPr/>
              <p:nvPr/>
            </p:nvSpPr>
            <p:spPr>
              <a:xfrm>
                <a:off x="62663" y="225203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bwMode="auto">
              <a:xfrm>
                <a:off x="249500" y="2950787"/>
                <a:ext cx="1992749" cy="11373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US" dirty="0"/>
              </a:p>
            </p:txBody>
          </p:sp>
          <p:sp>
            <p:nvSpPr>
              <p:cNvPr id="9" name="Rectangle 8"/>
              <p:cNvSpPr/>
              <p:nvPr/>
            </p:nvSpPr>
            <p:spPr>
              <a:xfrm>
                <a:off x="249501" y="3090235"/>
                <a:ext cx="1992748" cy="617471"/>
              </a:xfrm>
              <a:prstGeom prst="rect">
                <a:avLst/>
              </a:prstGeom>
              <a:blipFill>
                <a:blip r:embed="rId2" cstate="print"/>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784236" y="2963321"/>
                <a:ext cx="905522" cy="748056"/>
                <a:chOff x="6019800" y="980553"/>
                <a:chExt cx="905522" cy="748056"/>
              </a:xfrm>
            </p:grpSpPr>
            <p:cxnSp>
              <p:nvCxnSpPr>
                <p:cNvPr id="11" name="Straight Arrow Connector 10"/>
                <p:cNvCxnSpPr/>
                <p:nvPr/>
              </p:nvCxnSpPr>
              <p:spPr>
                <a:xfrm>
                  <a:off x="6019800" y="980760"/>
                  <a:ext cx="0" cy="741711"/>
                </a:xfrm>
                <a:prstGeom prst="straightConnector1">
                  <a:avLst/>
                </a:prstGeom>
                <a:ln w="88900">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459244" y="980553"/>
                  <a:ext cx="0" cy="741711"/>
                </a:xfrm>
                <a:prstGeom prst="straightConnector1">
                  <a:avLst/>
                </a:prstGeom>
                <a:ln w="88900">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6925322" y="986898"/>
                  <a:ext cx="0" cy="741711"/>
                </a:xfrm>
                <a:prstGeom prst="straightConnector1">
                  <a:avLst/>
                </a:prstGeom>
                <a:ln w="88900">
                  <a:tailEnd type="arrow"/>
                </a:ln>
              </p:spPr>
              <p:style>
                <a:lnRef idx="1">
                  <a:schemeClr val="accent1"/>
                </a:lnRef>
                <a:fillRef idx="0">
                  <a:schemeClr val="accent1"/>
                </a:fillRef>
                <a:effectRef idx="0">
                  <a:schemeClr val="accent1"/>
                </a:effectRef>
                <a:fontRef idx="minor">
                  <a:schemeClr val="tx1"/>
                </a:fontRef>
              </p:style>
            </p:cxnSp>
          </p:grpSp>
        </p:grpSp>
        <p:pic>
          <p:nvPicPr>
            <p:cNvPr id="6" name="Picture 3" descr="C:\Users\evn\AppData\Local\Microsoft\Windows\Temporary Internet Files\Content.IE5\HFLT1KZV\MC900440346[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9851" y="2415923"/>
              <a:ext cx="1368426" cy="684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42782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Harvest and reuse/cistern</a:t>
            </a:r>
            <a:endParaRPr lang="en-US" b="1" dirty="0"/>
          </a:p>
        </p:txBody>
      </p:sp>
      <p:sp>
        <p:nvSpPr>
          <p:cNvPr id="3" name="Content Placeholder 2"/>
          <p:cNvSpPr>
            <a:spLocks noGrp="1"/>
          </p:cNvSpPr>
          <p:nvPr>
            <p:ph idx="1"/>
          </p:nvPr>
        </p:nvSpPr>
        <p:spPr/>
        <p:txBody>
          <a:bodyPr/>
          <a:lstStyle/>
          <a:p>
            <a:r>
              <a:rPr lang="en-US" dirty="0" smtClean="0"/>
              <a:t>Storage volume – ponds can store very large volumes, while cisterns typically are limiting to what volume can be retained</a:t>
            </a:r>
          </a:p>
          <a:p>
            <a:r>
              <a:rPr lang="en-US" dirty="0" smtClean="0"/>
              <a:t>User-defined max irrigation rate can be 2 in/week on A soils. On other soils default is lesser of defined rate or PET</a:t>
            </a:r>
          </a:p>
          <a:p>
            <a:r>
              <a:rPr lang="en-US" dirty="0" smtClean="0"/>
              <a:t>Offline systems – drained during winter</a:t>
            </a:r>
          </a:p>
          <a:p>
            <a:r>
              <a:rPr lang="en-US" dirty="0" smtClean="0"/>
              <a:t>Can retain water for non-irrigation uses</a:t>
            </a:r>
            <a:endParaRPr lang="en-US" dirty="0"/>
          </a:p>
        </p:txBody>
      </p:sp>
      <p:grpSp>
        <p:nvGrpSpPr>
          <p:cNvPr id="4" name="Group 3"/>
          <p:cNvGrpSpPr/>
          <p:nvPr/>
        </p:nvGrpSpPr>
        <p:grpSpPr>
          <a:xfrm>
            <a:off x="9110987" y="282997"/>
            <a:ext cx="1749846" cy="1253095"/>
            <a:chOff x="2682629" y="4564630"/>
            <a:chExt cx="2590800" cy="1676400"/>
          </a:xfrm>
        </p:grpSpPr>
        <p:sp>
          <p:nvSpPr>
            <p:cNvPr id="5" name="Rectangle 4"/>
            <p:cNvSpPr/>
            <p:nvPr/>
          </p:nvSpPr>
          <p:spPr>
            <a:xfrm>
              <a:off x="2682629" y="4564630"/>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descr="C:\Users\evn\AppData\Local\Microsoft\Windows\Temporary Internet Files\Content.IE5\2TRVSXF9\MC900351359[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96093" y="4620471"/>
              <a:ext cx="1660684" cy="145382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4073701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Tree trench</a:t>
            </a:r>
            <a:endParaRPr lang="en-US" b="1" dirty="0"/>
          </a:p>
        </p:txBody>
      </p:sp>
      <p:sp>
        <p:nvSpPr>
          <p:cNvPr id="3" name="Content Placeholder 2"/>
          <p:cNvSpPr>
            <a:spLocks noGrp="1"/>
          </p:cNvSpPr>
          <p:nvPr>
            <p:ph idx="1"/>
          </p:nvPr>
        </p:nvSpPr>
        <p:spPr/>
        <p:txBody>
          <a:bodyPr/>
          <a:lstStyle/>
          <a:p>
            <a:r>
              <a:rPr lang="en-US" dirty="0" smtClean="0"/>
              <a:t>Field capacity minus wilting point is available to plants</a:t>
            </a:r>
          </a:p>
          <a:p>
            <a:r>
              <a:rPr lang="en-US" dirty="0" smtClean="0"/>
              <a:t>More ET for larger trees</a:t>
            </a:r>
          </a:p>
          <a:p>
            <a:r>
              <a:rPr lang="en-US" dirty="0" smtClean="0"/>
              <a:t>Will get a warning and lose credit if soil volume per tree is below the recommended value</a:t>
            </a:r>
          </a:p>
          <a:p>
            <a:r>
              <a:rPr lang="en-US" dirty="0" smtClean="0"/>
              <a:t>Phosphorus crediting is same as for </a:t>
            </a:r>
            <a:r>
              <a:rPr lang="en-US" dirty="0" err="1" smtClean="0"/>
              <a:t>bioretention</a:t>
            </a:r>
            <a:endParaRPr lang="en-US" dirty="0" smtClean="0"/>
          </a:p>
          <a:p>
            <a:r>
              <a:rPr lang="en-US" dirty="0" smtClean="0"/>
              <a:t>Note the ET credit</a:t>
            </a:r>
            <a:endParaRPr lang="en-US" dirty="0"/>
          </a:p>
        </p:txBody>
      </p:sp>
      <p:grpSp>
        <p:nvGrpSpPr>
          <p:cNvPr id="4" name="Group 3"/>
          <p:cNvGrpSpPr/>
          <p:nvPr/>
        </p:nvGrpSpPr>
        <p:grpSpPr>
          <a:xfrm>
            <a:off x="8133182" y="4921898"/>
            <a:ext cx="2590800" cy="1676400"/>
            <a:chOff x="152400" y="228600"/>
            <a:chExt cx="2590800" cy="1676400"/>
          </a:xfrm>
        </p:grpSpPr>
        <p:grpSp>
          <p:nvGrpSpPr>
            <p:cNvPr id="5" name="Group 4"/>
            <p:cNvGrpSpPr/>
            <p:nvPr/>
          </p:nvGrpSpPr>
          <p:grpSpPr>
            <a:xfrm>
              <a:off x="152400" y="228600"/>
              <a:ext cx="2590800" cy="1676400"/>
              <a:chOff x="152400" y="228600"/>
              <a:chExt cx="2590800" cy="1676400"/>
            </a:xfrm>
          </p:grpSpPr>
          <p:grpSp>
            <p:nvGrpSpPr>
              <p:cNvPr id="7" name="Group 6"/>
              <p:cNvGrpSpPr/>
              <p:nvPr/>
            </p:nvGrpSpPr>
            <p:grpSpPr>
              <a:xfrm>
                <a:off x="152400" y="228600"/>
                <a:ext cx="2590800" cy="1676400"/>
                <a:chOff x="2664691" y="2252035"/>
                <a:chExt cx="2590800" cy="1676400"/>
              </a:xfrm>
            </p:grpSpPr>
            <p:sp>
              <p:nvSpPr>
                <p:cNvPr id="11" name="Rectangle 10"/>
                <p:cNvSpPr/>
                <p:nvPr/>
              </p:nvSpPr>
              <p:spPr>
                <a:xfrm>
                  <a:off x="2664691" y="225203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p:cNvGrpSpPr>
                  <a:grpSpLocks/>
                </p:cNvGrpSpPr>
                <p:nvPr/>
              </p:nvGrpSpPr>
              <p:grpSpPr bwMode="auto">
                <a:xfrm>
                  <a:off x="3327780" y="3403699"/>
                  <a:ext cx="1154294" cy="406300"/>
                  <a:chOff x="1" y="984150"/>
                  <a:chExt cx="4192942" cy="1411274"/>
                </a:xfrm>
              </p:grpSpPr>
              <p:grpSp>
                <p:nvGrpSpPr>
                  <p:cNvPr id="13" name="Group 12"/>
                  <p:cNvGrpSpPr>
                    <a:grpSpLocks/>
                  </p:cNvGrpSpPr>
                  <p:nvPr/>
                </p:nvGrpSpPr>
                <p:grpSpPr bwMode="auto">
                  <a:xfrm>
                    <a:off x="1" y="984150"/>
                    <a:ext cx="4192942" cy="1402172"/>
                    <a:chOff x="1" y="984150"/>
                    <a:chExt cx="4192942" cy="1402172"/>
                  </a:xfrm>
                </p:grpSpPr>
                <p:sp>
                  <p:nvSpPr>
                    <p:cNvPr id="15" name="Flowchart: Manual Operation 14"/>
                    <p:cNvSpPr/>
                    <p:nvPr/>
                  </p:nvSpPr>
                  <p:spPr>
                    <a:xfrm>
                      <a:off x="1" y="984150"/>
                      <a:ext cx="4192942" cy="1393065"/>
                    </a:xfrm>
                    <a:prstGeom prst="flowChartManualOperat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6" name="Right Triangle 15"/>
                    <p:cNvSpPr/>
                    <p:nvPr/>
                  </p:nvSpPr>
                  <p:spPr>
                    <a:xfrm rot="10800000">
                      <a:off x="1" y="984150"/>
                      <a:ext cx="856305" cy="1402169"/>
                    </a:xfrm>
                    <a:prstGeom prst="rtTriangle">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17" name="Rectangle 16"/>
                    <p:cNvSpPr/>
                    <p:nvPr/>
                  </p:nvSpPr>
                  <p:spPr>
                    <a:xfrm>
                      <a:off x="856306" y="984153"/>
                      <a:ext cx="2495096" cy="1402169"/>
                    </a:xfrm>
                    <a:prstGeom prst="rect">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sp>
                <p:nvSpPr>
                  <p:cNvPr id="14" name="Right Triangle 13"/>
                  <p:cNvSpPr/>
                  <p:nvPr/>
                </p:nvSpPr>
                <p:spPr>
                  <a:xfrm rot="10800000" flipH="1">
                    <a:off x="3351401" y="993254"/>
                    <a:ext cx="841542" cy="1402170"/>
                  </a:xfrm>
                  <a:prstGeom prst="rtTriangle">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pic>
            <p:nvPicPr>
              <p:cNvPr id="8"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3425" y="257922"/>
                <a:ext cx="889372" cy="11223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321" y="260543"/>
                <a:ext cx="889372" cy="112234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6539" y="257921"/>
                <a:ext cx="889372" cy="1122343"/>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Flowchart: Direct Access Storage 5"/>
            <p:cNvSpPr/>
            <p:nvPr/>
          </p:nvSpPr>
          <p:spPr bwMode="auto">
            <a:xfrm>
              <a:off x="1400737" y="1480517"/>
              <a:ext cx="669405" cy="239677"/>
            </a:xfrm>
            <a:prstGeom prst="flowChartMagneticDrum">
              <a:avLst/>
            </a:prstGeom>
            <a:solidFill>
              <a:schemeClr val="bg1">
                <a:lumMod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nvGrpSpPr>
          <p:cNvPr id="18" name="Group 17"/>
          <p:cNvGrpSpPr/>
          <p:nvPr/>
        </p:nvGrpSpPr>
        <p:grpSpPr>
          <a:xfrm>
            <a:off x="4284479" y="4921898"/>
            <a:ext cx="2590800" cy="1676400"/>
            <a:chOff x="5307736" y="4706074"/>
            <a:chExt cx="2590800" cy="1676400"/>
          </a:xfrm>
        </p:grpSpPr>
        <p:grpSp>
          <p:nvGrpSpPr>
            <p:cNvPr id="19" name="Group 18"/>
            <p:cNvGrpSpPr/>
            <p:nvPr/>
          </p:nvGrpSpPr>
          <p:grpSpPr>
            <a:xfrm>
              <a:off x="5307736" y="4706074"/>
              <a:ext cx="2590800" cy="1676400"/>
              <a:chOff x="2664691" y="2252035"/>
              <a:chExt cx="2590800" cy="1676400"/>
            </a:xfrm>
          </p:grpSpPr>
          <p:sp>
            <p:nvSpPr>
              <p:cNvPr id="22" name="Rectangle 21"/>
              <p:cNvSpPr/>
              <p:nvPr/>
            </p:nvSpPr>
            <p:spPr>
              <a:xfrm>
                <a:off x="2664691" y="2252035"/>
                <a:ext cx="2590800" cy="1676400"/>
              </a:xfrm>
              <a:prstGeom prst="rect">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22"/>
              <p:cNvGrpSpPr>
                <a:grpSpLocks/>
              </p:cNvGrpSpPr>
              <p:nvPr/>
            </p:nvGrpSpPr>
            <p:grpSpPr bwMode="auto">
              <a:xfrm>
                <a:off x="3327780" y="3400815"/>
                <a:ext cx="1154294" cy="409184"/>
                <a:chOff x="1" y="974132"/>
                <a:chExt cx="4192942" cy="1421291"/>
              </a:xfrm>
            </p:grpSpPr>
            <p:sp>
              <p:nvSpPr>
                <p:cNvPr id="25" name="Right Triangle 24"/>
                <p:cNvSpPr/>
                <p:nvPr/>
              </p:nvSpPr>
              <p:spPr>
                <a:xfrm rot="10800000" flipH="1">
                  <a:off x="3351401" y="993253"/>
                  <a:ext cx="841542" cy="1402170"/>
                </a:xfrm>
                <a:prstGeom prst="rtTriangle">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nvGrpSpPr>
                <p:cNvPr id="26" name="Group 25"/>
                <p:cNvGrpSpPr>
                  <a:grpSpLocks/>
                </p:cNvGrpSpPr>
                <p:nvPr/>
              </p:nvGrpSpPr>
              <p:grpSpPr bwMode="auto">
                <a:xfrm>
                  <a:off x="1" y="974132"/>
                  <a:ext cx="4192942" cy="1412190"/>
                  <a:chOff x="1" y="974132"/>
                  <a:chExt cx="4192942" cy="1412190"/>
                </a:xfrm>
              </p:grpSpPr>
              <p:sp>
                <p:nvSpPr>
                  <p:cNvPr id="27" name="Right Triangle 26"/>
                  <p:cNvSpPr/>
                  <p:nvPr/>
                </p:nvSpPr>
                <p:spPr>
                  <a:xfrm rot="10800000">
                    <a:off x="74993" y="984150"/>
                    <a:ext cx="781312" cy="1402169"/>
                  </a:xfrm>
                  <a:prstGeom prst="rtTriangle">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28" name="Rectangle 27"/>
                  <p:cNvSpPr/>
                  <p:nvPr/>
                </p:nvSpPr>
                <p:spPr>
                  <a:xfrm>
                    <a:off x="856306" y="984153"/>
                    <a:ext cx="2495096" cy="1402169"/>
                  </a:xfrm>
                  <a:prstGeom prst="rect">
                    <a:avLst/>
                  </a:prstGeom>
                  <a:blipFill dpi="0" rotWithShape="1">
                    <a:blip r:embed="rId2" cstate="print">
                      <a:alphaModFix amt="77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sp>
                <p:nvSpPr>
                  <p:cNvPr id="29" name="Flowchart: Manual Operation 28"/>
                  <p:cNvSpPr/>
                  <p:nvPr/>
                </p:nvSpPr>
                <p:spPr>
                  <a:xfrm>
                    <a:off x="1" y="974132"/>
                    <a:ext cx="4192942" cy="1403083"/>
                  </a:xfrm>
                  <a:prstGeom prst="flowChartManualOperation">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dirty="0"/>
                  </a:p>
                </p:txBody>
              </p:sp>
            </p:grpSp>
          </p:grpSp>
          <p:pic>
            <p:nvPicPr>
              <p:cNvPr id="24"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26550" y="2289363"/>
                <a:ext cx="889372" cy="1122343"/>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0200" y="4739688"/>
              <a:ext cx="889372" cy="1122343"/>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8" descr="C:\Users\evn\AppData\Local\Microsoft\Windows\Temporary Internet Files\Content.IE5\HFLT1KZV\MC90043484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82775" y="4745057"/>
              <a:ext cx="889372" cy="112234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4451996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310</TotalTime>
  <Words>1379</Words>
  <Application>Microsoft Office PowerPoint</Application>
  <PresentationFormat>Widescreen</PresentationFormat>
  <Paragraphs>132</Paragraphs>
  <Slides>14</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Simple demo</vt:lpstr>
      <vt:lpstr>BMP vs. performance goal vs. annual</vt:lpstr>
      <vt:lpstr>How does the calculator work?</vt:lpstr>
      <vt:lpstr>PowerPoint Presentation</vt:lpstr>
      <vt:lpstr>Features, warnings, restrictions, help</vt:lpstr>
      <vt:lpstr>Bioretention with underdrain</vt:lpstr>
      <vt:lpstr>Permeable pavement considerations</vt:lpstr>
      <vt:lpstr>Harvest and reuse/cistern</vt:lpstr>
      <vt:lpstr>Tree trench</vt:lpstr>
      <vt:lpstr>Green roof</vt:lpstr>
      <vt:lpstr>Swales (with or without underdrain)</vt:lpstr>
      <vt:lpstr>Underground infiltration</vt:lpstr>
      <vt:lpstr>Problem – low permeability soils</vt:lpstr>
      <vt:lpstr>Problem: ultra-urban site</vt:lpstr>
    </vt:vector>
  </TitlesOfParts>
  <Company>PCA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 MIDS Calculator Use</dc:title>
  <dc:creator>Trojan, Mike (MPCA)</dc:creator>
  <cp:lastModifiedBy>Trojan, Mike (MPCA)</cp:lastModifiedBy>
  <cp:revision>21</cp:revision>
  <dcterms:created xsi:type="dcterms:W3CDTF">2018-12-26T21:41:35Z</dcterms:created>
  <dcterms:modified xsi:type="dcterms:W3CDTF">2019-04-22T13:23:24Z</dcterms:modified>
</cp:coreProperties>
</file>